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6"/>
  </p:normalViewPr>
  <p:slideViewPr>
    <p:cSldViewPr>
      <p:cViewPr varScale="1">
        <p:scale>
          <a:sx n="101" d="100"/>
          <a:sy n="101" d="100"/>
        </p:scale>
        <p:origin x="90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18842"/>
            <a:ext cx="12192000" cy="998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437132"/>
            <a:ext cx="12192000" cy="44450"/>
          </a:xfrm>
          <a:custGeom>
            <a:avLst/>
            <a:gdLst/>
            <a:ahLst/>
            <a:cxnLst/>
            <a:rect l="l" t="t" r="r" b="b"/>
            <a:pathLst>
              <a:path w="12192000" h="44450">
                <a:moveTo>
                  <a:pt x="12192000" y="0"/>
                </a:moveTo>
                <a:lnTo>
                  <a:pt x="0" y="0"/>
                </a:lnTo>
                <a:lnTo>
                  <a:pt x="0" y="44196"/>
                </a:lnTo>
                <a:lnTo>
                  <a:pt x="12192000" y="441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434465"/>
          </a:xfrm>
          <a:custGeom>
            <a:avLst/>
            <a:gdLst/>
            <a:ahLst/>
            <a:cxnLst/>
            <a:rect l="l" t="t" r="r" b="b"/>
            <a:pathLst>
              <a:path w="12192000" h="1434465">
                <a:moveTo>
                  <a:pt x="12192000" y="0"/>
                </a:moveTo>
                <a:lnTo>
                  <a:pt x="0" y="0"/>
                </a:lnTo>
                <a:lnTo>
                  <a:pt x="0" y="1434084"/>
                </a:lnTo>
                <a:lnTo>
                  <a:pt x="12192000" y="14340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858901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7274"/>
            <a:ext cx="10278110" cy="407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8909" y="6535845"/>
            <a:ext cx="278129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E3E3E"/>
                </a:solidFill>
                <a:latin typeface="Corbel"/>
                <a:cs typeface="Corbel"/>
              </a:defRPr>
            </a:lvl1pPr>
          </a:lstStyle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Application_Virtual_Machin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oud Computing Png Pic - Internet Cloud, Transparent Png - vhv">
            <a:extLst>
              <a:ext uri="{FF2B5EF4-FFF2-40B4-BE49-F238E27FC236}">
                <a16:creationId xmlns:a16="http://schemas.microsoft.com/office/drawing/2014/main" id="{03B85617-53B4-C4E8-8602-B7ABECF1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0"/>
            <a:ext cx="725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F645C-48F0-25B1-630E-A890AA392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54" y="1981200"/>
            <a:ext cx="4724400" cy="2339102"/>
          </a:xfrm>
        </p:spPr>
        <p:txBody>
          <a:bodyPr/>
          <a:lstStyle/>
          <a:p>
            <a:r>
              <a:rPr lang="en-US" sz="3200" dirty="0"/>
              <a:t>Weeks 7 and 8</a:t>
            </a:r>
            <a:br>
              <a:rPr lang="en-US" sz="3200" dirty="0"/>
            </a:br>
            <a:br>
              <a:rPr lang="en-US" sz="3200" dirty="0"/>
            </a:br>
            <a:r>
              <a:rPr lang="en-AU" spc="-10" dirty="0"/>
              <a:t>Cloud Enabling Technologies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C9835-741E-BE8A-F2A4-5483F877F53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362200" y="4876800"/>
            <a:ext cx="8534400" cy="615553"/>
          </a:xfrm>
        </p:spPr>
        <p:txBody>
          <a:bodyPr/>
          <a:lstStyle/>
          <a:p>
            <a:pPr marL="0" rtl="0"/>
            <a:r>
              <a:rPr lang="en-US" sz="2000" dirty="0"/>
              <a:t>Dr. Rafiullah Khan </a:t>
            </a:r>
          </a:p>
          <a:p>
            <a:pPr marL="0" rtl="0"/>
            <a:r>
              <a:rPr lang="en-US" sz="2000" dirty="0"/>
              <a:t>ICS/IT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B9DF1-E37B-55C0-1D1A-1DD7782B9528}"/>
              </a:ext>
            </a:extLst>
          </p:cNvPr>
          <p:cNvSpPr txBox="1"/>
          <p:nvPr/>
        </p:nvSpPr>
        <p:spPr>
          <a:xfrm>
            <a:off x="1676400" y="685800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Cloud Computing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2F0C9-6406-B1BE-03B7-C6315BE958EC}"/>
              </a:ext>
            </a:extLst>
          </p:cNvPr>
          <p:cNvSpPr txBox="1"/>
          <p:nvPr/>
        </p:nvSpPr>
        <p:spPr>
          <a:xfrm>
            <a:off x="163163" y="6172200"/>
            <a:ext cx="609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/>
            <a:r>
              <a:rPr lang="en-US" sz="1400" dirty="0">
                <a:solidFill>
                  <a:srgbClr val="FF0000"/>
                </a:solidFill>
              </a:rPr>
              <a:t>https://rafiyz.github.io/courses/CloudComp/cloud.htm</a:t>
            </a:r>
          </a:p>
        </p:txBody>
      </p:sp>
    </p:spTree>
    <p:extLst>
      <p:ext uri="{BB962C8B-B14F-4D97-AF65-F5344CB8AC3E}">
        <p14:creationId xmlns:p14="http://schemas.microsoft.com/office/powerpoint/2010/main" val="294755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Hardware-</a:t>
            </a:r>
            <a:r>
              <a:rPr dirty="0"/>
              <a:t>Based</a:t>
            </a:r>
            <a:r>
              <a:rPr spc="30" dirty="0"/>
              <a:t> </a:t>
            </a:r>
            <a:r>
              <a:rPr spc="-10" dirty="0"/>
              <a:t>Virtualization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6576059" cy="398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650"/>
              </a:lnSpc>
              <a:spcBef>
                <a:spcPts val="10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spc="-30" dirty="0">
                <a:latin typeface="Calibri"/>
                <a:cs typeface="Calibri"/>
              </a:rPr>
              <a:t>Hardware-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virtualization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involves</a:t>
            </a:r>
            <a:endParaRPr sz="2600">
              <a:latin typeface="Calibri"/>
              <a:cs typeface="Calibri"/>
            </a:endParaRPr>
          </a:p>
          <a:p>
            <a:pPr marL="241300" marR="2540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installing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virtualization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software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directly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physical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host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hardware.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ts val="2650"/>
              </a:lnSpc>
              <a:spcBef>
                <a:spcPts val="6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bypasses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host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operating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system,</a:t>
            </a:r>
            <a:endParaRPr sz="2600">
              <a:latin typeface="Calibri"/>
              <a:cs typeface="Calibri"/>
            </a:endParaRPr>
          </a:p>
          <a:p>
            <a:pPr marL="241300" marR="6604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making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interaction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between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virtual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servers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hardware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efficient.</a:t>
            </a:r>
            <a:endParaRPr sz="2600">
              <a:latin typeface="Calibri"/>
              <a:cs typeface="Calibri"/>
            </a:endParaRPr>
          </a:p>
          <a:p>
            <a:pPr marL="240029" marR="151130" indent="-227965">
              <a:lnSpc>
                <a:spcPct val="7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virtual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machine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own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hardware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	</a:t>
            </a:r>
            <a:r>
              <a:rPr sz="2600" dirty="0">
                <a:latin typeface="Calibri"/>
                <a:cs typeface="Calibri"/>
              </a:rPr>
              <a:t>allows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guest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isolation.</a:t>
            </a:r>
            <a:endParaRPr sz="2600">
              <a:latin typeface="Calibri"/>
              <a:cs typeface="Calibri"/>
            </a:endParaRPr>
          </a:p>
          <a:p>
            <a:pPr marL="240029" marR="5080" indent="-227965">
              <a:lnSpc>
                <a:spcPct val="70000"/>
              </a:lnSpc>
              <a:spcBef>
                <a:spcPts val="10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Figure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illustrates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logical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layers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hardware- 	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virtualization.</a:t>
            </a:r>
            <a:endParaRPr sz="2600">
              <a:latin typeface="Calibri"/>
              <a:cs typeface="Calibri"/>
            </a:endParaRPr>
          </a:p>
          <a:p>
            <a:pPr marL="240029" marR="110489" indent="-227965">
              <a:lnSpc>
                <a:spcPct val="70000"/>
              </a:lnSpc>
              <a:spcBef>
                <a:spcPts val="10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Virtualization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software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setup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typically 	</a:t>
            </a:r>
            <a:r>
              <a:rPr sz="2600" spc="-20" dirty="0">
                <a:latin typeface="Calibri"/>
                <a:cs typeface="Calibri"/>
              </a:rPr>
              <a:t>referred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hypervisor.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2209800"/>
            <a:ext cx="4332050" cy="28910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Hypervisor</a:t>
            </a:r>
            <a:r>
              <a:rPr spc="15" dirty="0"/>
              <a:t> </a:t>
            </a:r>
            <a:r>
              <a:rPr spc="-10" dirty="0"/>
              <a:t>Functionality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803910" indent="-229235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60" dirty="0"/>
              <a:t> </a:t>
            </a:r>
            <a:r>
              <a:rPr dirty="0"/>
              <a:t>hypervisor</a:t>
            </a:r>
            <a:r>
              <a:rPr spc="-35" dirty="0"/>
              <a:t> </a:t>
            </a:r>
            <a:r>
              <a:rPr dirty="0"/>
              <a:t>acts</a:t>
            </a:r>
            <a:r>
              <a:rPr spc="-70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thin</a:t>
            </a:r>
            <a:r>
              <a:rPr spc="-50" dirty="0"/>
              <a:t> </a:t>
            </a:r>
            <a:r>
              <a:rPr dirty="0"/>
              <a:t>layer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software</a:t>
            </a:r>
            <a:r>
              <a:rPr spc="-65" dirty="0"/>
              <a:t> </a:t>
            </a:r>
            <a:r>
              <a:rPr dirty="0"/>
              <a:t>managing</a:t>
            </a:r>
            <a:r>
              <a:rPr spc="-55" dirty="0"/>
              <a:t> </a:t>
            </a:r>
            <a:r>
              <a:rPr spc="-10" dirty="0"/>
              <a:t>hardware </a:t>
            </a:r>
            <a:r>
              <a:rPr dirty="0"/>
              <a:t>functions</a:t>
            </a:r>
            <a:r>
              <a:rPr spc="-90" dirty="0"/>
              <a:t> </a:t>
            </a:r>
            <a:r>
              <a:rPr dirty="0"/>
              <a:t>for</a:t>
            </a:r>
            <a:r>
              <a:rPr spc="-105" dirty="0"/>
              <a:t> </a:t>
            </a:r>
            <a:r>
              <a:rPr spc="-10" dirty="0"/>
              <a:t>virtualization.</a:t>
            </a: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/>
              <a:t>It</a:t>
            </a:r>
            <a:r>
              <a:rPr spc="-90" dirty="0"/>
              <a:t> </a:t>
            </a:r>
            <a:r>
              <a:rPr spc="-10" dirty="0"/>
              <a:t>optimizes</a:t>
            </a:r>
            <a:r>
              <a:rPr spc="-80" dirty="0"/>
              <a:t> </a:t>
            </a:r>
            <a:r>
              <a:rPr dirty="0"/>
              <a:t>device</a:t>
            </a:r>
            <a:r>
              <a:rPr spc="-70" dirty="0"/>
              <a:t> </a:t>
            </a:r>
            <a:r>
              <a:rPr dirty="0"/>
              <a:t>drivers</a:t>
            </a:r>
            <a:r>
              <a:rPr spc="-8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20" dirty="0"/>
              <a:t>system</a:t>
            </a:r>
            <a:r>
              <a:rPr spc="-80" dirty="0"/>
              <a:t> </a:t>
            </a:r>
            <a:r>
              <a:rPr dirty="0"/>
              <a:t>services</a:t>
            </a:r>
            <a:r>
              <a:rPr spc="-6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spc="-10" dirty="0"/>
              <a:t>provisioning</a:t>
            </a:r>
            <a:r>
              <a:rPr spc="-40" dirty="0"/>
              <a:t> </a:t>
            </a:r>
            <a:r>
              <a:rPr spc="-10" dirty="0"/>
              <a:t>virtual </a:t>
            </a:r>
            <a:r>
              <a:rPr dirty="0"/>
              <a:t>servers,</a:t>
            </a:r>
            <a:r>
              <a:rPr spc="-80" dirty="0"/>
              <a:t> </a:t>
            </a:r>
            <a:r>
              <a:rPr dirty="0"/>
              <a:t>focusing</a:t>
            </a:r>
            <a:r>
              <a:rPr spc="-85" dirty="0"/>
              <a:t> </a:t>
            </a:r>
            <a:r>
              <a:rPr dirty="0"/>
              <a:t>on</a:t>
            </a:r>
            <a:r>
              <a:rPr spc="-90" dirty="0"/>
              <a:t> </a:t>
            </a:r>
            <a:r>
              <a:rPr spc="-10" dirty="0"/>
              <a:t>performance</a:t>
            </a:r>
            <a:r>
              <a:rPr spc="-80" dirty="0"/>
              <a:t> </a:t>
            </a:r>
            <a:r>
              <a:rPr spc="-10" dirty="0"/>
              <a:t>optimization.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/>
              <a:t>Examples:</a:t>
            </a:r>
            <a:r>
              <a:rPr spc="-85" dirty="0"/>
              <a:t> </a:t>
            </a:r>
            <a:r>
              <a:rPr dirty="0"/>
              <a:t>Xen,</a:t>
            </a:r>
            <a:r>
              <a:rPr spc="-75" dirty="0"/>
              <a:t> </a:t>
            </a:r>
            <a:r>
              <a:rPr dirty="0"/>
              <a:t>KVM</a:t>
            </a:r>
            <a:r>
              <a:rPr spc="-75" dirty="0"/>
              <a:t> </a:t>
            </a:r>
            <a:r>
              <a:rPr dirty="0"/>
              <a:t>(Kernel</a:t>
            </a:r>
            <a:r>
              <a:rPr spc="-85" dirty="0"/>
              <a:t> </a:t>
            </a:r>
            <a:r>
              <a:rPr dirty="0"/>
              <a:t>based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85" dirty="0"/>
              <a:t> </a:t>
            </a:r>
            <a:r>
              <a:rPr spc="-10" dirty="0"/>
              <a:t>Machine)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Benefits/Challenges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88575" cy="4103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Benefits:</a:t>
            </a:r>
            <a:endParaRPr sz="2800">
              <a:latin typeface="Calibri"/>
              <a:cs typeface="Calibri"/>
            </a:endParaRPr>
          </a:p>
          <a:p>
            <a:pPr marL="698500" marR="139065" lvl="1" indent="-228600">
              <a:lnSpc>
                <a:spcPct val="80100"/>
              </a:lnSpc>
              <a:spcBef>
                <a:spcPts val="5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b="1" dirty="0">
                <a:latin typeface="Calibri"/>
                <a:cs typeface="Calibri"/>
              </a:rPr>
              <a:t>Improved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Performance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bypassing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hardware-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virtualization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typically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compared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software-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10" dirty="0">
                <a:latin typeface="Calibri"/>
                <a:cs typeface="Calibri"/>
              </a:rPr>
              <a:t> approaches.</a:t>
            </a:r>
            <a:endParaRPr sz="2400">
              <a:latin typeface="Calibri"/>
              <a:cs typeface="Calibri"/>
            </a:endParaRPr>
          </a:p>
          <a:p>
            <a:pPr marL="698500" marR="422909" lvl="1" indent="-228600">
              <a:lnSpc>
                <a:spcPts val="2300"/>
              </a:lnSpc>
              <a:spcBef>
                <a:spcPts val="47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Resource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Utilization: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Virtualization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allows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efficient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resource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utilization.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325"/>
              </a:lnSpc>
              <a:spcBef>
                <a:spcPts val="34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Challenges: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300"/>
              </a:lnSpc>
              <a:spcBef>
                <a:spcPts val="52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compatibility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virtualization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layer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communicates </a:t>
            </a:r>
            <a:r>
              <a:rPr sz="2400" dirty="0">
                <a:latin typeface="Calibri"/>
                <a:cs typeface="Calibri"/>
              </a:rPr>
              <a:t>directly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requiring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compatible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drivers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support software)</a:t>
            </a:r>
            <a:endParaRPr sz="2400">
              <a:latin typeface="Calibri"/>
              <a:cs typeface="Calibri"/>
            </a:endParaRPr>
          </a:p>
          <a:p>
            <a:pPr marL="698500" marR="845185" lvl="1" indent="-228600">
              <a:lnSpc>
                <a:spcPts val="2300"/>
              </a:lnSpc>
              <a:spcBef>
                <a:spcPts val="52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Host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features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compared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operating systems.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Application</a:t>
            </a:r>
            <a:r>
              <a:rPr spc="-200" dirty="0"/>
              <a:t> </a:t>
            </a:r>
            <a:r>
              <a:rPr spc="-10" dirty="0"/>
              <a:t>Virtualization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9525" indent="-229235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pc="-10" dirty="0"/>
              <a:t>Typically</a:t>
            </a:r>
            <a:r>
              <a:rPr spc="-7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purpose</a:t>
            </a:r>
            <a:r>
              <a:rPr spc="-40" dirty="0"/>
              <a:t> </a:t>
            </a:r>
            <a:r>
              <a:rPr dirty="0"/>
              <a:t>allowing</a:t>
            </a:r>
            <a:r>
              <a:rPr spc="-75" dirty="0"/>
              <a:t> </a:t>
            </a:r>
            <a:r>
              <a:rPr spc="-10" dirty="0"/>
              <a:t>application</a:t>
            </a:r>
            <a:r>
              <a:rPr spc="-65" dirty="0"/>
              <a:t> </a:t>
            </a:r>
            <a:r>
              <a:rPr dirty="0"/>
              <a:t>binaries</a:t>
            </a:r>
            <a:r>
              <a:rPr spc="-5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be</a:t>
            </a:r>
            <a:r>
              <a:rPr spc="-70" dirty="0"/>
              <a:t> </a:t>
            </a:r>
            <a:r>
              <a:rPr spc="-10" dirty="0"/>
              <a:t>portably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on</a:t>
            </a:r>
            <a:r>
              <a:rPr spc="-95" dirty="0"/>
              <a:t> </a:t>
            </a:r>
            <a:r>
              <a:rPr dirty="0"/>
              <a:t>many</a:t>
            </a:r>
            <a:r>
              <a:rPr spc="-100" dirty="0"/>
              <a:t> </a:t>
            </a:r>
            <a:r>
              <a:rPr spc="-10" dirty="0"/>
              <a:t>different</a:t>
            </a:r>
            <a:r>
              <a:rPr spc="-95" dirty="0"/>
              <a:t> </a:t>
            </a:r>
            <a:r>
              <a:rPr dirty="0"/>
              <a:t>computer</a:t>
            </a:r>
            <a:r>
              <a:rPr spc="-80" dirty="0"/>
              <a:t> </a:t>
            </a:r>
            <a:r>
              <a:rPr spc="-10" dirty="0"/>
              <a:t>architectures</a:t>
            </a:r>
            <a:r>
              <a:rPr spc="-100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dirty="0"/>
              <a:t>operating</a:t>
            </a:r>
            <a:r>
              <a:rPr spc="-105" dirty="0"/>
              <a:t> </a:t>
            </a:r>
            <a:r>
              <a:rPr spc="-10" dirty="0"/>
              <a:t>systems.</a:t>
            </a: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  <a:buClr>
                <a:srgbClr val="CCCCFF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http://en.wikipedia.org/wiki/Comparison_of_Application_Virtual_Ma</a:t>
            </a:r>
            <a:r>
              <a:rPr spc="-10" dirty="0">
                <a:solidFill>
                  <a:srgbClr val="0462C1"/>
                </a:solidFill>
                <a:hlinkClick r:id="rId2"/>
              </a:rPr>
              <a:t> </a:t>
            </a:r>
            <a:r>
              <a:rPr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chines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pc="-10" dirty="0"/>
              <a:t>Examples:</a:t>
            </a: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.NET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CLR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9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spc="-25" dirty="0">
                <a:latin typeface="Calibri"/>
                <a:cs typeface="Calibri"/>
              </a:rPr>
              <a:t>JVM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0011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spc="-15" dirty="0"/>
              <a:t> </a:t>
            </a:r>
            <a:r>
              <a:rPr spc="-10"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12705" cy="4087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970"/>
              </a:lnSpc>
              <a:spcBef>
                <a:spcPts val="10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Hardware</a:t>
            </a:r>
            <a:r>
              <a:rPr sz="26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404040"/>
                </a:solidFill>
                <a:latin typeface="Arial"/>
                <a:cs typeface="Arial"/>
              </a:rPr>
              <a:t>Independence</a:t>
            </a:r>
            <a:r>
              <a:rPr sz="2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600">
              <a:latin typeface="Microsoft Sans Serif"/>
              <a:cs typeface="Microsoft Sans Serif"/>
            </a:endParaRPr>
          </a:p>
          <a:p>
            <a:pPr marL="756285" marR="593090" lvl="1" indent="-287020">
              <a:lnSpc>
                <a:spcPct val="70000"/>
              </a:lnSpc>
              <a:spcBef>
                <a:spcPts val="640"/>
              </a:spcBef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Virtual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servers</a:t>
            </a:r>
            <a:r>
              <a:rPr sz="2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can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moved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between</a:t>
            </a:r>
            <a:r>
              <a:rPr sz="2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hosts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without</a:t>
            </a:r>
            <a:r>
              <a:rPr sz="2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hardware-software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incompatibility</a:t>
            </a:r>
            <a:r>
              <a:rPr sz="2200" spc="-1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issues.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1955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Easier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cloning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manipulation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virtual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IT</a:t>
            </a:r>
            <a:r>
              <a:rPr sz="2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resources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compared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to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physical</a:t>
            </a:r>
            <a:endParaRPr sz="2200">
              <a:latin typeface="Microsoft Sans Serif"/>
              <a:cs typeface="Microsoft Sans Serif"/>
            </a:endParaRPr>
          </a:p>
          <a:p>
            <a:pPr marL="756285">
              <a:lnSpc>
                <a:spcPts val="2245"/>
              </a:lnSpc>
            </a:pP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hardware.</a:t>
            </a:r>
            <a:endParaRPr sz="220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2980"/>
              </a:lnSpc>
              <a:spcBef>
                <a:spcPts val="5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r>
              <a:rPr sz="26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404040"/>
                </a:solidFill>
                <a:latin typeface="Arial"/>
                <a:cs typeface="Arial"/>
              </a:rPr>
              <a:t>Consolidation</a:t>
            </a:r>
            <a:r>
              <a:rPr sz="2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6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355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Multiple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virtual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servers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share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one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physical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345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Increases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hardware</a:t>
            </a:r>
            <a:r>
              <a:rPr sz="2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utilization,</a:t>
            </a:r>
            <a:r>
              <a:rPr sz="2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load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balancing,</a:t>
            </a:r>
            <a:r>
              <a:rPr sz="2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resource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optimization.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490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Supports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cloud</a:t>
            </a:r>
            <a:r>
              <a:rPr sz="2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features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like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on-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demand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usage,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elasticity,</a:t>
            </a:r>
            <a:r>
              <a:rPr sz="2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scalability.</a:t>
            </a:r>
            <a:endParaRPr sz="2200">
              <a:latin typeface="Microsoft Sans Serif"/>
              <a:cs typeface="Microsoft Sans Serif"/>
            </a:endParaRPr>
          </a:p>
          <a:p>
            <a:pPr marL="240665" indent="-227965">
              <a:lnSpc>
                <a:spcPts val="2970"/>
              </a:lnSpc>
              <a:spcBef>
                <a:spcPts val="7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Resource</a:t>
            </a:r>
            <a:r>
              <a:rPr sz="2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404040"/>
                </a:solidFill>
                <a:latin typeface="Arial"/>
                <a:cs typeface="Arial"/>
              </a:rPr>
              <a:t>Replication</a:t>
            </a:r>
            <a:r>
              <a:rPr sz="2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6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350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Virtual</a:t>
            </a:r>
            <a:r>
              <a:rPr sz="2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servers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are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stored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as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virtual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disk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images.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350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Enables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easy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replication,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migration,</a:t>
            </a:r>
            <a:r>
              <a:rPr sz="2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backup.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495"/>
              </a:lnSpc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Supports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features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like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rollback</a:t>
            </a:r>
            <a:r>
              <a:rPr sz="2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(snapshots)</a:t>
            </a:r>
            <a:r>
              <a:rPr sz="2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business</a:t>
            </a:r>
            <a:r>
              <a:rPr sz="2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continuity.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5135880"/>
            </a:xfrm>
            <a:custGeom>
              <a:avLst/>
              <a:gdLst/>
              <a:ahLst/>
              <a:cxnLst/>
              <a:rect l="l" t="t" r="r" b="b"/>
              <a:pathLst>
                <a:path w="12192000" h="5135880">
                  <a:moveTo>
                    <a:pt x="12192000" y="0"/>
                  </a:moveTo>
                  <a:lnTo>
                    <a:pt x="0" y="0"/>
                  </a:lnTo>
                  <a:lnTo>
                    <a:pt x="0" y="5135880"/>
                  </a:lnTo>
                  <a:lnTo>
                    <a:pt x="12192000" y="51358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69"/>
              <a:ext cx="12192000" cy="1105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128259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20">
                  <a:moveTo>
                    <a:pt x="1219200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12192000" y="4571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7667" y="3256788"/>
              <a:ext cx="7177278" cy="124282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2" y="565391"/>
            <a:ext cx="1872233" cy="5463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2489" y="1827733"/>
            <a:ext cx="638873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latin typeface="Corbel"/>
                <a:cs typeface="Corbel"/>
              </a:rPr>
              <a:t>Service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latin typeface="Corbel"/>
                <a:cs typeface="Corbel"/>
              </a:rPr>
              <a:t>Service</a:t>
            </a:r>
            <a:r>
              <a:rPr sz="3200" spc="-1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Oriented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Architecture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(SOA)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latin typeface="Corbel"/>
                <a:cs typeface="Corbel"/>
              </a:rPr>
              <a:t>Service</a:t>
            </a:r>
            <a:r>
              <a:rPr sz="3200" spc="-1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Oriented</a:t>
            </a:r>
            <a:r>
              <a:rPr sz="3200" spc="-1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Computing</a:t>
            </a:r>
            <a:r>
              <a:rPr sz="3200" spc="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(SOC)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latin typeface="Corbel"/>
                <a:cs typeface="Corbel"/>
              </a:rPr>
              <a:t>Reference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2" y="565391"/>
            <a:ext cx="1872233" cy="5463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6289" y="1805381"/>
            <a:ext cx="638873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Service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Service</a:t>
            </a:r>
            <a:r>
              <a:rPr sz="3200" spc="-14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Oriented</a:t>
            </a:r>
            <a:r>
              <a:rPr sz="3200" spc="-16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Architecture</a:t>
            </a:r>
            <a:r>
              <a:rPr sz="3200" spc="-30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(SOA)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Service</a:t>
            </a:r>
            <a:r>
              <a:rPr sz="3200" spc="-140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Oriented</a:t>
            </a:r>
            <a:r>
              <a:rPr sz="3200" spc="-14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Computing</a:t>
            </a:r>
            <a:r>
              <a:rPr sz="3200" spc="2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(SOC)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Reference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559295"/>
              <a:ext cx="7366254" cy="5524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3331464"/>
              <a:ext cx="787146" cy="15552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71089" y="1642086"/>
            <a:ext cx="7884795" cy="346138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88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Times New Roman"/>
                <a:cs typeface="Times New Roman"/>
              </a:rPr>
              <a:t>Programming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with</a:t>
            </a:r>
            <a:endParaRPr sz="3200">
              <a:latin typeface="Times New Roman"/>
              <a:cs typeface="Times New Roman"/>
            </a:endParaRPr>
          </a:p>
          <a:p>
            <a:pPr marL="622935" lvl="1" indent="-272415">
              <a:lnSpc>
                <a:spcPct val="100000"/>
              </a:lnSpc>
              <a:spcBef>
                <a:spcPts val="68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2935" algn="l"/>
              </a:tabLst>
            </a:pPr>
            <a:r>
              <a:rPr sz="2800" b="1" dirty="0">
                <a:latin typeface="Times New Roman"/>
                <a:cs typeface="Times New Roman"/>
              </a:rPr>
              <a:t>0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622935" lvl="1" indent="-27241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2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Assembly</a:t>
            </a:r>
            <a:endParaRPr sz="2800">
              <a:latin typeface="Times New Roman"/>
              <a:cs typeface="Times New Roman"/>
            </a:endParaRPr>
          </a:p>
          <a:p>
            <a:pPr marL="622300" lvl="1" indent="-271780">
              <a:lnSpc>
                <a:spcPct val="10000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2300" algn="l"/>
              </a:tabLst>
            </a:pPr>
            <a:r>
              <a:rPr sz="2800" b="1" dirty="0">
                <a:latin typeface="Times New Roman"/>
                <a:cs typeface="Times New Roman"/>
              </a:rPr>
              <a:t>Procedural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programming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language</a:t>
            </a:r>
            <a:endParaRPr sz="2800">
              <a:latin typeface="Times New Roman"/>
              <a:cs typeface="Times New Roman"/>
            </a:endParaRPr>
          </a:p>
          <a:p>
            <a:pPr marL="622935" lvl="1" indent="-27241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2935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OOP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programming</a:t>
            </a:r>
            <a:endParaRPr sz="2800">
              <a:latin typeface="Times New Roman"/>
              <a:cs typeface="Times New Roman"/>
            </a:endParaRPr>
          </a:p>
          <a:p>
            <a:pPr marL="622935" lvl="1" indent="-272415">
              <a:lnSpc>
                <a:spcPct val="100000"/>
              </a:lnSpc>
              <a:spcBef>
                <a:spcPts val="1005"/>
              </a:spcBef>
              <a:buClr>
                <a:srgbClr val="5FB5CC"/>
              </a:buClr>
              <a:buSzPct val="89772"/>
              <a:buFont typeface="Wingdings"/>
              <a:buChar char=""/>
              <a:tabLst>
                <a:tab pos="622935" algn="l"/>
              </a:tabLst>
            </a:pP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SOA</a:t>
            </a:r>
            <a:r>
              <a:rPr sz="4400" b="1" spc="-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(Service-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oriented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architecture)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633060" y="3567468"/>
            <a:ext cx="381000" cy="1113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95" y="559282"/>
              <a:ext cx="4237482" cy="4229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3331464"/>
              <a:ext cx="787146" cy="15552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71089" y="1741373"/>
            <a:ext cx="7649209" cy="14795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32740" marR="5080" indent="-320040">
              <a:lnSpc>
                <a:spcPct val="98900"/>
              </a:lnSpc>
              <a:spcBef>
                <a:spcPts val="14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entity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provides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some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capability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its </a:t>
            </a:r>
            <a:r>
              <a:rPr sz="3200" dirty="0">
                <a:latin typeface="Times New Roman"/>
                <a:cs typeface="Times New Roman"/>
              </a:rPr>
              <a:t>clients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exchanging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messages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(request</a:t>
            </a:r>
            <a:r>
              <a:rPr sz="3200" spc="-50" dirty="0">
                <a:latin typeface="Times New Roman"/>
                <a:cs typeface="Times New Roman"/>
              </a:rPr>
              <a:t> - </a:t>
            </a:r>
            <a:r>
              <a:rPr sz="3200" spc="-10" dirty="0">
                <a:latin typeface="Times New Roman"/>
                <a:cs typeface="Times New Roman"/>
              </a:rPr>
              <a:t>response)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3060" y="3567468"/>
            <a:ext cx="381000" cy="1113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20311" y="4114800"/>
            <a:ext cx="4210685" cy="1835150"/>
            <a:chOff x="4020311" y="4114800"/>
            <a:chExt cx="4210685" cy="1835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4114800"/>
              <a:ext cx="1828800" cy="18348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20312" y="4944821"/>
              <a:ext cx="4210685" cy="173990"/>
            </a:xfrm>
            <a:custGeom>
              <a:avLst/>
              <a:gdLst/>
              <a:ahLst/>
              <a:cxnLst/>
              <a:rect l="l" t="t" r="r" b="b"/>
              <a:pathLst>
                <a:path w="4210684" h="173989">
                  <a:moveTo>
                    <a:pt x="1238377" y="88315"/>
                  </a:moveTo>
                  <a:lnTo>
                    <a:pt x="1208379" y="70751"/>
                  </a:lnTo>
                  <a:lnTo>
                    <a:pt x="1209636" y="71678"/>
                  </a:lnTo>
                  <a:lnTo>
                    <a:pt x="1208316" y="70751"/>
                  </a:lnTo>
                  <a:lnTo>
                    <a:pt x="1096010" y="4876"/>
                  </a:lnTo>
                  <a:lnTo>
                    <a:pt x="1088885" y="2413"/>
                  </a:lnTo>
                  <a:lnTo>
                    <a:pt x="1081608" y="2870"/>
                  </a:lnTo>
                  <a:lnTo>
                    <a:pt x="1075016" y="6007"/>
                  </a:lnTo>
                  <a:lnTo>
                    <a:pt x="1069975" y="11607"/>
                  </a:lnTo>
                  <a:lnTo>
                    <a:pt x="1067498" y="18732"/>
                  </a:lnTo>
                  <a:lnTo>
                    <a:pt x="1067955" y="26009"/>
                  </a:lnTo>
                  <a:lnTo>
                    <a:pt x="1071092" y="32600"/>
                  </a:lnTo>
                  <a:lnTo>
                    <a:pt x="1076706" y="37642"/>
                  </a:lnTo>
                  <a:lnTo>
                    <a:pt x="1130020" y="68961"/>
                  </a:lnTo>
                  <a:lnTo>
                    <a:pt x="19050" y="66090"/>
                  </a:lnTo>
                  <a:lnTo>
                    <a:pt x="11671" y="67589"/>
                  </a:lnTo>
                  <a:lnTo>
                    <a:pt x="5600" y="71678"/>
                  </a:lnTo>
                  <a:lnTo>
                    <a:pt x="1511" y="77724"/>
                  </a:lnTo>
                  <a:lnTo>
                    <a:pt x="0" y="85140"/>
                  </a:lnTo>
                  <a:lnTo>
                    <a:pt x="1485" y="92519"/>
                  </a:lnTo>
                  <a:lnTo>
                    <a:pt x="5562" y="98577"/>
                  </a:lnTo>
                  <a:lnTo>
                    <a:pt x="11620" y="102679"/>
                  </a:lnTo>
                  <a:lnTo>
                    <a:pt x="19050" y="104190"/>
                  </a:lnTo>
                  <a:lnTo>
                    <a:pt x="1129982" y="107061"/>
                  </a:lnTo>
                  <a:lnTo>
                    <a:pt x="1076452" y="138099"/>
                  </a:lnTo>
                  <a:lnTo>
                    <a:pt x="1070825" y="143141"/>
                  </a:lnTo>
                  <a:lnTo>
                    <a:pt x="1067638" y="149694"/>
                  </a:lnTo>
                  <a:lnTo>
                    <a:pt x="1067142" y="156959"/>
                  </a:lnTo>
                  <a:lnTo>
                    <a:pt x="1069594" y="164134"/>
                  </a:lnTo>
                  <a:lnTo>
                    <a:pt x="1074572" y="169824"/>
                  </a:lnTo>
                  <a:lnTo>
                    <a:pt x="1081125" y="173012"/>
                  </a:lnTo>
                  <a:lnTo>
                    <a:pt x="1088428" y="173520"/>
                  </a:lnTo>
                  <a:lnTo>
                    <a:pt x="1095629" y="171119"/>
                  </a:lnTo>
                  <a:lnTo>
                    <a:pt x="1205750" y="107238"/>
                  </a:lnTo>
                  <a:lnTo>
                    <a:pt x="1238377" y="88315"/>
                  </a:lnTo>
                  <a:close/>
                </a:path>
                <a:path w="4210684" h="173989">
                  <a:moveTo>
                    <a:pt x="4210177" y="85140"/>
                  </a:moveTo>
                  <a:lnTo>
                    <a:pt x="4177500" y="66217"/>
                  </a:lnTo>
                  <a:lnTo>
                    <a:pt x="4067429" y="2463"/>
                  </a:lnTo>
                  <a:lnTo>
                    <a:pt x="4060228" y="0"/>
                  </a:lnTo>
                  <a:lnTo>
                    <a:pt x="4052925" y="469"/>
                  </a:lnTo>
                  <a:lnTo>
                    <a:pt x="4046372" y="3644"/>
                  </a:lnTo>
                  <a:lnTo>
                    <a:pt x="4041394" y="9321"/>
                  </a:lnTo>
                  <a:lnTo>
                    <a:pt x="4038943" y="16522"/>
                  </a:lnTo>
                  <a:lnTo>
                    <a:pt x="4039438" y="23825"/>
                  </a:lnTo>
                  <a:lnTo>
                    <a:pt x="4042626" y="30378"/>
                  </a:lnTo>
                  <a:lnTo>
                    <a:pt x="4048252" y="35356"/>
                  </a:lnTo>
                  <a:lnTo>
                    <a:pt x="4101808" y="66421"/>
                  </a:lnTo>
                  <a:lnTo>
                    <a:pt x="3067050" y="69265"/>
                  </a:lnTo>
                  <a:lnTo>
                    <a:pt x="3059620" y="70789"/>
                  </a:lnTo>
                  <a:lnTo>
                    <a:pt x="3053562" y="74891"/>
                  </a:lnTo>
                  <a:lnTo>
                    <a:pt x="3049486" y="80949"/>
                  </a:lnTo>
                  <a:lnTo>
                    <a:pt x="3048000" y="88315"/>
                  </a:lnTo>
                  <a:lnTo>
                    <a:pt x="3049511" y="95745"/>
                  </a:lnTo>
                  <a:lnTo>
                    <a:pt x="3053613" y="101803"/>
                  </a:lnTo>
                  <a:lnTo>
                    <a:pt x="3059671" y="105879"/>
                  </a:lnTo>
                  <a:lnTo>
                    <a:pt x="3067050" y="107365"/>
                  </a:lnTo>
                  <a:lnTo>
                    <a:pt x="4101795" y="104521"/>
                  </a:lnTo>
                  <a:lnTo>
                    <a:pt x="4048506" y="135813"/>
                  </a:lnTo>
                  <a:lnTo>
                    <a:pt x="4042892" y="140868"/>
                  </a:lnTo>
                  <a:lnTo>
                    <a:pt x="4039755" y="147459"/>
                  </a:lnTo>
                  <a:lnTo>
                    <a:pt x="4039298" y="154736"/>
                  </a:lnTo>
                  <a:lnTo>
                    <a:pt x="4041775" y="161848"/>
                  </a:lnTo>
                  <a:lnTo>
                    <a:pt x="4046817" y="167538"/>
                  </a:lnTo>
                  <a:lnTo>
                    <a:pt x="4053408" y="170713"/>
                  </a:lnTo>
                  <a:lnTo>
                    <a:pt x="4060685" y="171183"/>
                  </a:lnTo>
                  <a:lnTo>
                    <a:pt x="4067810" y="168706"/>
                  </a:lnTo>
                  <a:lnTo>
                    <a:pt x="4210177" y="8514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3175" y="4666869"/>
            <a:ext cx="833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rbel"/>
                <a:cs typeface="Corbel"/>
              </a:rPr>
              <a:t>Request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7471029" y="4666869"/>
            <a:ext cx="97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rbel"/>
                <a:cs typeface="Corbel"/>
              </a:rPr>
              <a:t>Response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Cloud Enabling </a:t>
            </a:r>
            <a:r>
              <a:rPr spc="-40"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66655" cy="39738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Modern-</a:t>
            </a:r>
            <a:r>
              <a:rPr sz="2800" dirty="0">
                <a:latin typeface="Calibri"/>
                <a:cs typeface="Calibri"/>
              </a:rPr>
              <a:t>day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underpinned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primary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technology components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collectively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enable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key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features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characteristics </a:t>
            </a:r>
            <a:r>
              <a:rPr sz="2800" dirty="0">
                <a:latin typeface="Calibri"/>
                <a:cs typeface="Calibri"/>
              </a:rPr>
              <a:t>associated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contemporary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computing.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0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Broadband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Architecture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b="1" dirty="0">
                <a:latin typeface="Calibri"/>
                <a:cs typeface="Calibri"/>
              </a:rPr>
              <a:t>Data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Center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b="1" spc="-10" dirty="0">
                <a:latin typeface="Calibri"/>
                <a:cs typeface="Calibri"/>
              </a:rPr>
              <a:t>Virtualization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Web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Multitenant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b="1" dirty="0">
                <a:latin typeface="Calibri"/>
                <a:cs typeface="Calibri"/>
              </a:rPr>
              <a:t>Service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Oriented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Architecture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Utility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565365"/>
              <a:ext cx="4700778" cy="4168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3361944"/>
              <a:ext cx="787146" cy="15552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3597948"/>
            <a:ext cx="381000" cy="1113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4500" y="3369950"/>
            <a:ext cx="7905453" cy="30748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22373" y="1756028"/>
            <a:ext cx="88950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271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Service</a:t>
            </a:r>
            <a:r>
              <a:rPr sz="1800" b="1" spc="1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Description:</a:t>
            </a:r>
            <a:r>
              <a:rPr sz="1800" b="1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document</a:t>
            </a:r>
            <a:r>
              <a:rPr sz="1800" b="1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by</a:t>
            </a:r>
            <a:r>
              <a:rPr sz="1800" b="1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which</a:t>
            </a:r>
            <a:r>
              <a:rPr sz="1800" b="1" spc="-7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service</a:t>
            </a:r>
            <a:r>
              <a:rPr sz="1800" b="1" spc="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provider</a:t>
            </a:r>
            <a:r>
              <a:rPr sz="1800" b="1" spc="-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communicates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specifications</a:t>
            </a:r>
            <a:r>
              <a:rPr sz="1800" b="1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starting</a:t>
            </a:r>
            <a:r>
              <a:rPr sz="1800" b="1" spc="-1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the</a:t>
            </a:r>
            <a:r>
              <a:rPr sz="1800" b="1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web</a:t>
            </a:r>
            <a:r>
              <a:rPr sz="1800" b="1" spc="-5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service</a:t>
            </a:r>
            <a:r>
              <a:rPr sz="1800" b="1" spc="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service</a:t>
            </a:r>
            <a:r>
              <a:rPr sz="1800" b="1" spc="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requester.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service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description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its most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basic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format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establishes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the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name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the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service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and </a:t>
            </a:r>
            <a:r>
              <a:rPr sz="1800" dirty="0">
                <a:latin typeface="Microsoft Sans Serif"/>
                <a:cs typeface="Microsoft Sans Serif"/>
              </a:rPr>
              <a:t>the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data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expected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and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returned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the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service.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565365"/>
              <a:ext cx="6628638" cy="4168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3361944"/>
              <a:ext cx="787146" cy="15552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3597948"/>
            <a:ext cx="381000" cy="1113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5298" y="2590800"/>
            <a:ext cx="8247545" cy="326745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565365"/>
            <a:ext cx="3225546" cy="4168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2489" y="1765554"/>
            <a:ext cx="9015095" cy="41865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2500" dirty="0">
                <a:latin typeface="Corbel"/>
                <a:cs typeface="Corbel"/>
              </a:rPr>
              <a:t>A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web</a:t>
            </a:r>
            <a:r>
              <a:rPr sz="2500" b="1" spc="-50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service</a:t>
            </a:r>
            <a:r>
              <a:rPr sz="2500" b="1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is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any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piece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software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that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makes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itself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available </a:t>
            </a:r>
            <a:r>
              <a:rPr sz="2500" dirty="0">
                <a:latin typeface="Corbel"/>
                <a:cs typeface="Corbel"/>
              </a:rPr>
              <a:t>over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internet</a:t>
            </a:r>
            <a:r>
              <a:rPr sz="2500" b="1" spc="-1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uses</a:t>
            </a:r>
            <a:r>
              <a:rPr sz="2500" spc="-1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standardized</a:t>
            </a:r>
            <a:r>
              <a:rPr sz="2500" spc="-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XML</a:t>
            </a:r>
            <a:r>
              <a:rPr sz="2500" spc="-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messaging</a:t>
            </a:r>
            <a:r>
              <a:rPr sz="2500" spc="-2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system. </a:t>
            </a:r>
            <a:r>
              <a:rPr sz="2500" dirty="0">
                <a:latin typeface="Corbel"/>
                <a:cs typeface="Corbel"/>
              </a:rPr>
              <a:t>XML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is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used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encode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all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communications</a:t>
            </a:r>
            <a:r>
              <a:rPr sz="2500" spc="-1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25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web</a:t>
            </a:r>
            <a:r>
              <a:rPr sz="2500" b="1" spc="-50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service</a:t>
            </a:r>
            <a:r>
              <a:rPr sz="2500" dirty="0">
                <a:latin typeface="Corbel"/>
                <a:cs typeface="Corbel"/>
              </a:rPr>
              <a:t>.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For </a:t>
            </a:r>
            <a:r>
              <a:rPr sz="2500" dirty="0">
                <a:latin typeface="Corbel"/>
                <a:cs typeface="Corbel"/>
              </a:rPr>
              <a:t>example,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client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invokes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web</a:t>
            </a:r>
            <a:r>
              <a:rPr sz="2500" b="1" spc="-50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service</a:t>
            </a:r>
            <a:r>
              <a:rPr sz="2500" b="1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by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sending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</a:t>
            </a:r>
            <a:r>
              <a:rPr sz="2500" spc="-12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XML </a:t>
            </a:r>
            <a:r>
              <a:rPr sz="2500" dirty="0">
                <a:latin typeface="Corbel"/>
                <a:cs typeface="Corbel"/>
              </a:rPr>
              <a:t>message,</a:t>
            </a:r>
            <a:r>
              <a:rPr sz="2500" spc="-1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then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waits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for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corresponding</a:t>
            </a:r>
            <a:r>
              <a:rPr sz="2500" spc="-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XML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response.</a:t>
            </a:r>
            <a:endParaRPr sz="2500">
              <a:latin typeface="Corbel"/>
              <a:cs typeface="Corbel"/>
            </a:endParaRPr>
          </a:p>
          <a:p>
            <a:pPr marL="332105" indent="-319405">
              <a:lnSpc>
                <a:spcPts val="2100"/>
              </a:lnSpc>
              <a:buClr>
                <a:srgbClr val="EFAC00"/>
              </a:buClr>
              <a:buSzPct val="80000"/>
              <a:buFont typeface="Cambria"/>
              <a:buChar char="◾"/>
              <a:tabLst>
                <a:tab pos="332105" algn="l"/>
              </a:tabLst>
            </a:pPr>
            <a:r>
              <a:rPr sz="2500" dirty="0">
                <a:latin typeface="Corbel"/>
                <a:cs typeface="Corbel"/>
              </a:rPr>
              <a:t>An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industry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standard</a:t>
            </a:r>
            <a:endParaRPr sz="2500">
              <a:latin typeface="Corbel"/>
              <a:cs typeface="Corbel"/>
            </a:endParaRPr>
          </a:p>
          <a:p>
            <a:pPr marL="332105" indent="-319405">
              <a:lnSpc>
                <a:spcPts val="2700"/>
              </a:lnSpc>
              <a:buClr>
                <a:srgbClr val="EFAC00"/>
              </a:buClr>
              <a:buSzPct val="80000"/>
              <a:buFont typeface="Cambria"/>
              <a:buChar char="◾"/>
              <a:tabLst>
                <a:tab pos="332105" algn="l"/>
              </a:tabLst>
            </a:pPr>
            <a:r>
              <a:rPr sz="2500" spc="-30" dirty="0">
                <a:latin typeface="Corbel"/>
                <a:cs typeface="Corbel"/>
              </a:rPr>
              <a:t>Web</a:t>
            </a:r>
            <a:r>
              <a:rPr sz="2500" spc="-9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Service-</a:t>
            </a:r>
            <a:r>
              <a:rPr sz="2500" dirty="0">
                <a:latin typeface="Corbel"/>
                <a:cs typeface="Corbel"/>
              </a:rPr>
              <a:t>related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standard</a:t>
            </a:r>
            <a:endParaRPr sz="2500">
              <a:latin typeface="Corbel"/>
              <a:cs typeface="Corbel"/>
            </a:endParaRPr>
          </a:p>
          <a:p>
            <a:pPr marL="623570" lvl="1" indent="-273050">
              <a:lnSpc>
                <a:spcPct val="100000"/>
              </a:lnSpc>
              <a:spcBef>
                <a:spcPts val="15"/>
              </a:spcBef>
              <a:buClr>
                <a:srgbClr val="5FB5CC"/>
              </a:buClr>
              <a:buSzPct val="88636"/>
              <a:buFont typeface="Wingdings"/>
              <a:buChar char=""/>
              <a:tabLst>
                <a:tab pos="623570" algn="l"/>
              </a:tabLst>
            </a:pPr>
            <a:r>
              <a:rPr sz="2200" dirty="0">
                <a:latin typeface="Corbel"/>
                <a:cs typeface="Corbel"/>
              </a:rPr>
              <a:t>WSDL:</a:t>
            </a:r>
            <a:r>
              <a:rPr sz="2200" spc="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describe</a:t>
            </a:r>
            <a:r>
              <a:rPr sz="2200" spc="-10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WS</a:t>
            </a:r>
            <a:endParaRPr sz="2200">
              <a:latin typeface="Corbel"/>
              <a:cs typeface="Corbel"/>
            </a:endParaRPr>
          </a:p>
          <a:p>
            <a:pPr marL="623570" lvl="1" indent="-273050">
              <a:lnSpc>
                <a:spcPct val="100000"/>
              </a:lnSpc>
              <a:buClr>
                <a:srgbClr val="5FB5CC"/>
              </a:buClr>
              <a:buSzPct val="88636"/>
              <a:buFont typeface="Wingdings"/>
              <a:buChar char=""/>
              <a:tabLst>
                <a:tab pos="623570" algn="l"/>
              </a:tabLst>
            </a:pPr>
            <a:r>
              <a:rPr sz="2200" dirty="0">
                <a:latin typeface="Corbel"/>
                <a:cs typeface="Corbel"/>
              </a:rPr>
              <a:t>SOAP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message: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sent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between</a:t>
            </a:r>
            <a:r>
              <a:rPr sz="2200" spc="-105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WS</a:t>
            </a:r>
            <a:endParaRPr sz="2200">
              <a:latin typeface="Corbel"/>
              <a:cs typeface="Corbel"/>
            </a:endParaRPr>
          </a:p>
          <a:p>
            <a:pPr marL="623570" lvl="1" indent="-273050">
              <a:lnSpc>
                <a:spcPct val="100000"/>
              </a:lnSpc>
              <a:buClr>
                <a:srgbClr val="5FB5CC"/>
              </a:buClr>
              <a:buSzPct val="88636"/>
              <a:buFont typeface="Wingdings"/>
              <a:buChar char=""/>
              <a:tabLst>
                <a:tab pos="623570" algn="l"/>
              </a:tabLst>
            </a:pPr>
            <a:r>
              <a:rPr sz="2200" dirty="0">
                <a:latin typeface="Corbel"/>
                <a:cs typeface="Corbel"/>
              </a:rPr>
              <a:t>UDDI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(Universal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Description,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Discovery,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and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Integration)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: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register</a:t>
            </a:r>
            <a:r>
              <a:rPr sz="2200" spc="-10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WS</a:t>
            </a:r>
            <a:endParaRPr sz="2200">
              <a:latin typeface="Corbel"/>
              <a:cs typeface="Corbel"/>
            </a:endParaRPr>
          </a:p>
          <a:p>
            <a:pPr marL="623570" lvl="1" indent="-273050">
              <a:lnSpc>
                <a:spcPts val="2335"/>
              </a:lnSpc>
              <a:buClr>
                <a:srgbClr val="5FB5CC"/>
              </a:buClr>
              <a:buSzPct val="88636"/>
              <a:buFont typeface="Wingdings"/>
              <a:buChar char=""/>
              <a:tabLst>
                <a:tab pos="623570" algn="l"/>
              </a:tabLst>
            </a:pPr>
            <a:r>
              <a:rPr sz="2200" spc="-10" dirty="0">
                <a:latin typeface="Corbel"/>
                <a:cs typeface="Corbel"/>
              </a:rPr>
              <a:t>WS-Security:</a:t>
            </a:r>
            <a:r>
              <a:rPr sz="2200" spc="-9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Security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for</a:t>
            </a:r>
            <a:r>
              <a:rPr sz="2200" spc="-11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WS</a:t>
            </a:r>
            <a:endParaRPr sz="2200">
              <a:latin typeface="Corbel"/>
              <a:cs typeface="Corbel"/>
            </a:endParaRPr>
          </a:p>
          <a:p>
            <a:pPr marL="332740" marR="384175" indent="-320040">
              <a:lnSpc>
                <a:spcPct val="80000"/>
              </a:lnSpc>
              <a:spcBef>
                <a:spcPts val="295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2500" spc="-35" dirty="0">
                <a:latin typeface="Corbel"/>
                <a:cs typeface="Corbel"/>
              </a:rPr>
              <a:t>Web</a:t>
            </a:r>
            <a:r>
              <a:rPr sz="2500" spc="-9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Service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uses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many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kind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transport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medium:</a:t>
            </a:r>
            <a:r>
              <a:rPr sz="2500" spc="-25" dirty="0">
                <a:latin typeface="Corbel"/>
                <a:cs typeface="Corbel"/>
              </a:rPr>
              <a:t> </a:t>
            </a:r>
            <a:r>
              <a:rPr sz="2500" spc="-70" dirty="0">
                <a:latin typeface="Corbel"/>
                <a:cs typeface="Corbel"/>
              </a:rPr>
              <a:t>HTTP,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SMTP, </a:t>
            </a:r>
            <a:r>
              <a:rPr sz="2500" spc="-20" dirty="0">
                <a:latin typeface="Corbel"/>
                <a:cs typeface="Corbel"/>
              </a:rPr>
              <a:t>JMS…</a:t>
            </a:r>
            <a:endParaRPr sz="25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3361944"/>
              <a:ext cx="787146" cy="155524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3597948"/>
            <a:ext cx="381000" cy="1113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565391"/>
            <a:ext cx="3723894" cy="54636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31468" y="2007141"/>
            <a:ext cx="2047875" cy="1315085"/>
            <a:chOff x="5131468" y="2007141"/>
            <a:chExt cx="2047875" cy="1315085"/>
          </a:xfrm>
        </p:grpSpPr>
        <p:sp>
          <p:nvSpPr>
            <p:cNvPr id="4" name="object 4"/>
            <p:cNvSpPr/>
            <p:nvPr/>
          </p:nvSpPr>
          <p:spPr>
            <a:xfrm>
              <a:off x="5134325" y="2009999"/>
              <a:ext cx="2042160" cy="1309370"/>
            </a:xfrm>
            <a:custGeom>
              <a:avLst/>
              <a:gdLst/>
              <a:ahLst/>
              <a:cxnLst/>
              <a:rect l="l" t="t" r="r" b="b"/>
              <a:pathLst>
                <a:path w="2042159" h="1309370">
                  <a:moveTo>
                    <a:pt x="1020820" y="0"/>
                  </a:moveTo>
                  <a:lnTo>
                    <a:pt x="962892" y="1035"/>
                  </a:lnTo>
                  <a:lnTo>
                    <a:pt x="905812" y="4107"/>
                  </a:lnTo>
                  <a:lnTo>
                    <a:pt x="849666" y="9158"/>
                  </a:lnTo>
                  <a:lnTo>
                    <a:pt x="794540" y="16133"/>
                  </a:lnTo>
                  <a:lnTo>
                    <a:pt x="740521" y="24979"/>
                  </a:lnTo>
                  <a:lnTo>
                    <a:pt x="687694" y="35638"/>
                  </a:lnTo>
                  <a:lnTo>
                    <a:pt x="636145" y="48056"/>
                  </a:lnTo>
                  <a:lnTo>
                    <a:pt x="585962" y="62178"/>
                  </a:lnTo>
                  <a:lnTo>
                    <a:pt x="537229" y="77948"/>
                  </a:lnTo>
                  <a:lnTo>
                    <a:pt x="490034" y="95312"/>
                  </a:lnTo>
                  <a:lnTo>
                    <a:pt x="444462" y="114213"/>
                  </a:lnTo>
                  <a:lnTo>
                    <a:pt x="400600" y="134598"/>
                  </a:lnTo>
                  <a:lnTo>
                    <a:pt x="358533" y="156409"/>
                  </a:lnTo>
                  <a:lnTo>
                    <a:pt x="318348" y="179593"/>
                  </a:lnTo>
                  <a:lnTo>
                    <a:pt x="280132" y="204094"/>
                  </a:lnTo>
                  <a:lnTo>
                    <a:pt x="243969" y="229856"/>
                  </a:lnTo>
                  <a:lnTo>
                    <a:pt x="209947" y="256825"/>
                  </a:lnTo>
                  <a:lnTo>
                    <a:pt x="178152" y="284945"/>
                  </a:lnTo>
                  <a:lnTo>
                    <a:pt x="148669" y="314161"/>
                  </a:lnTo>
                  <a:lnTo>
                    <a:pt x="121585" y="344417"/>
                  </a:lnTo>
                  <a:lnTo>
                    <a:pt x="96986" y="375659"/>
                  </a:lnTo>
                  <a:lnTo>
                    <a:pt x="74959" y="407832"/>
                  </a:lnTo>
                  <a:lnTo>
                    <a:pt x="55589" y="440879"/>
                  </a:lnTo>
                  <a:lnTo>
                    <a:pt x="25165" y="509377"/>
                  </a:lnTo>
                  <a:lnTo>
                    <a:pt x="6406" y="580713"/>
                  </a:lnTo>
                  <a:lnTo>
                    <a:pt x="0" y="654443"/>
                  </a:lnTo>
                  <a:lnTo>
                    <a:pt x="1615" y="691582"/>
                  </a:lnTo>
                  <a:lnTo>
                    <a:pt x="14285" y="764174"/>
                  </a:lnTo>
                  <a:lnTo>
                    <a:pt x="38962" y="834149"/>
                  </a:lnTo>
                  <a:lnTo>
                    <a:pt x="74959" y="901066"/>
                  </a:lnTo>
                  <a:lnTo>
                    <a:pt x="96986" y="933240"/>
                  </a:lnTo>
                  <a:lnTo>
                    <a:pt x="121585" y="964483"/>
                  </a:lnTo>
                  <a:lnTo>
                    <a:pt x="148669" y="994741"/>
                  </a:lnTo>
                  <a:lnTo>
                    <a:pt x="178152" y="1023958"/>
                  </a:lnTo>
                  <a:lnTo>
                    <a:pt x="209947" y="1052078"/>
                  </a:lnTo>
                  <a:lnTo>
                    <a:pt x="243969" y="1079048"/>
                  </a:lnTo>
                  <a:lnTo>
                    <a:pt x="280132" y="1104811"/>
                  </a:lnTo>
                  <a:lnTo>
                    <a:pt x="318349" y="1129312"/>
                  </a:lnTo>
                  <a:lnTo>
                    <a:pt x="358533" y="1152496"/>
                  </a:lnTo>
                  <a:lnTo>
                    <a:pt x="400600" y="1174308"/>
                  </a:lnTo>
                  <a:lnTo>
                    <a:pt x="444462" y="1194692"/>
                  </a:lnTo>
                  <a:lnTo>
                    <a:pt x="490034" y="1213594"/>
                  </a:lnTo>
                  <a:lnTo>
                    <a:pt x="537230" y="1230958"/>
                  </a:lnTo>
                  <a:lnTo>
                    <a:pt x="585962" y="1246728"/>
                  </a:lnTo>
                  <a:lnTo>
                    <a:pt x="636146" y="1260850"/>
                  </a:lnTo>
                  <a:lnTo>
                    <a:pt x="687694" y="1273268"/>
                  </a:lnTo>
                  <a:lnTo>
                    <a:pt x="740521" y="1283928"/>
                  </a:lnTo>
                  <a:lnTo>
                    <a:pt x="794541" y="1292773"/>
                  </a:lnTo>
                  <a:lnTo>
                    <a:pt x="849667" y="1299749"/>
                  </a:lnTo>
                  <a:lnTo>
                    <a:pt x="905813" y="1304800"/>
                  </a:lnTo>
                  <a:lnTo>
                    <a:pt x="962893" y="1307871"/>
                  </a:lnTo>
                  <a:lnTo>
                    <a:pt x="1020821" y="1308907"/>
                  </a:lnTo>
                  <a:lnTo>
                    <a:pt x="1078749" y="1307871"/>
                  </a:lnTo>
                  <a:lnTo>
                    <a:pt x="1135829" y="1304800"/>
                  </a:lnTo>
                  <a:lnTo>
                    <a:pt x="1191975" y="1299749"/>
                  </a:lnTo>
                  <a:lnTo>
                    <a:pt x="1247101" y="1292773"/>
                  </a:lnTo>
                  <a:lnTo>
                    <a:pt x="1301120" y="1283928"/>
                  </a:lnTo>
                  <a:lnTo>
                    <a:pt x="1353947" y="1273268"/>
                  </a:lnTo>
                  <a:lnTo>
                    <a:pt x="1405496" y="1260850"/>
                  </a:lnTo>
                  <a:lnTo>
                    <a:pt x="1455679" y="1246728"/>
                  </a:lnTo>
                  <a:lnTo>
                    <a:pt x="1504412" y="1230958"/>
                  </a:lnTo>
                  <a:lnTo>
                    <a:pt x="1551607" y="1213594"/>
                  </a:lnTo>
                  <a:lnTo>
                    <a:pt x="1597179" y="1194692"/>
                  </a:lnTo>
                  <a:lnTo>
                    <a:pt x="1641041" y="1174308"/>
                  </a:lnTo>
                  <a:lnTo>
                    <a:pt x="1683108" y="1152496"/>
                  </a:lnTo>
                  <a:lnTo>
                    <a:pt x="1723293" y="1129312"/>
                  </a:lnTo>
                  <a:lnTo>
                    <a:pt x="1761509" y="1104811"/>
                  </a:lnTo>
                  <a:lnTo>
                    <a:pt x="1797672" y="1079048"/>
                  </a:lnTo>
                  <a:lnTo>
                    <a:pt x="1831694" y="1052078"/>
                  </a:lnTo>
                  <a:lnTo>
                    <a:pt x="1863490" y="1023958"/>
                  </a:lnTo>
                  <a:lnTo>
                    <a:pt x="1892972" y="994741"/>
                  </a:lnTo>
                  <a:lnTo>
                    <a:pt x="1920056" y="964483"/>
                  </a:lnTo>
                  <a:lnTo>
                    <a:pt x="1944655" y="933240"/>
                  </a:lnTo>
                  <a:lnTo>
                    <a:pt x="1966683" y="901066"/>
                  </a:lnTo>
                  <a:lnTo>
                    <a:pt x="1986053" y="868018"/>
                  </a:lnTo>
                  <a:lnTo>
                    <a:pt x="2016476" y="799516"/>
                  </a:lnTo>
                  <a:lnTo>
                    <a:pt x="2035235" y="728177"/>
                  </a:lnTo>
                  <a:lnTo>
                    <a:pt x="2041642" y="654443"/>
                  </a:lnTo>
                  <a:lnTo>
                    <a:pt x="2040026" y="617306"/>
                  </a:lnTo>
                  <a:lnTo>
                    <a:pt x="2027357" y="544718"/>
                  </a:lnTo>
                  <a:lnTo>
                    <a:pt x="2002679" y="474746"/>
                  </a:lnTo>
                  <a:lnTo>
                    <a:pt x="1966682" y="407832"/>
                  </a:lnTo>
                  <a:lnTo>
                    <a:pt x="1944655" y="375659"/>
                  </a:lnTo>
                  <a:lnTo>
                    <a:pt x="1920056" y="344417"/>
                  </a:lnTo>
                  <a:lnTo>
                    <a:pt x="1892972" y="314161"/>
                  </a:lnTo>
                  <a:lnTo>
                    <a:pt x="1863489" y="284945"/>
                  </a:lnTo>
                  <a:lnTo>
                    <a:pt x="1831694" y="256825"/>
                  </a:lnTo>
                  <a:lnTo>
                    <a:pt x="1797672" y="229856"/>
                  </a:lnTo>
                  <a:lnTo>
                    <a:pt x="1761509" y="204094"/>
                  </a:lnTo>
                  <a:lnTo>
                    <a:pt x="1723293" y="179593"/>
                  </a:lnTo>
                  <a:lnTo>
                    <a:pt x="1683108" y="156409"/>
                  </a:lnTo>
                  <a:lnTo>
                    <a:pt x="1641041" y="134598"/>
                  </a:lnTo>
                  <a:lnTo>
                    <a:pt x="1597179" y="114213"/>
                  </a:lnTo>
                  <a:lnTo>
                    <a:pt x="1551607" y="95312"/>
                  </a:lnTo>
                  <a:lnTo>
                    <a:pt x="1504411" y="77948"/>
                  </a:lnTo>
                  <a:lnTo>
                    <a:pt x="1455679" y="62178"/>
                  </a:lnTo>
                  <a:lnTo>
                    <a:pt x="1405495" y="48056"/>
                  </a:lnTo>
                  <a:lnTo>
                    <a:pt x="1353947" y="35638"/>
                  </a:lnTo>
                  <a:lnTo>
                    <a:pt x="1301120" y="24979"/>
                  </a:lnTo>
                  <a:lnTo>
                    <a:pt x="1247100" y="16133"/>
                  </a:lnTo>
                  <a:lnTo>
                    <a:pt x="1191975" y="9158"/>
                  </a:lnTo>
                  <a:lnTo>
                    <a:pt x="1135828" y="4107"/>
                  </a:lnTo>
                  <a:lnTo>
                    <a:pt x="1078748" y="1035"/>
                  </a:lnTo>
                  <a:lnTo>
                    <a:pt x="1020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34325" y="2009999"/>
              <a:ext cx="2042160" cy="1309370"/>
            </a:xfrm>
            <a:custGeom>
              <a:avLst/>
              <a:gdLst/>
              <a:ahLst/>
              <a:cxnLst/>
              <a:rect l="l" t="t" r="r" b="b"/>
              <a:pathLst>
                <a:path w="2042159" h="1309370">
                  <a:moveTo>
                    <a:pt x="0" y="654443"/>
                  </a:moveTo>
                  <a:lnTo>
                    <a:pt x="6406" y="580713"/>
                  </a:lnTo>
                  <a:lnTo>
                    <a:pt x="25165" y="509377"/>
                  </a:lnTo>
                  <a:lnTo>
                    <a:pt x="55589" y="440879"/>
                  </a:lnTo>
                  <a:lnTo>
                    <a:pt x="74959" y="407832"/>
                  </a:lnTo>
                  <a:lnTo>
                    <a:pt x="96986" y="375660"/>
                  </a:lnTo>
                  <a:lnTo>
                    <a:pt x="121585" y="344417"/>
                  </a:lnTo>
                  <a:lnTo>
                    <a:pt x="148669" y="314161"/>
                  </a:lnTo>
                  <a:lnTo>
                    <a:pt x="178152" y="284945"/>
                  </a:lnTo>
                  <a:lnTo>
                    <a:pt x="209947" y="256825"/>
                  </a:lnTo>
                  <a:lnTo>
                    <a:pt x="243969" y="229856"/>
                  </a:lnTo>
                  <a:lnTo>
                    <a:pt x="280132" y="204094"/>
                  </a:lnTo>
                  <a:lnTo>
                    <a:pt x="318348" y="179593"/>
                  </a:lnTo>
                  <a:lnTo>
                    <a:pt x="358533" y="156409"/>
                  </a:lnTo>
                  <a:lnTo>
                    <a:pt x="400600" y="134598"/>
                  </a:lnTo>
                  <a:lnTo>
                    <a:pt x="444462" y="114213"/>
                  </a:lnTo>
                  <a:lnTo>
                    <a:pt x="490034" y="95312"/>
                  </a:lnTo>
                  <a:lnTo>
                    <a:pt x="537229" y="77948"/>
                  </a:lnTo>
                  <a:lnTo>
                    <a:pt x="585962" y="62178"/>
                  </a:lnTo>
                  <a:lnTo>
                    <a:pt x="636145" y="48056"/>
                  </a:lnTo>
                  <a:lnTo>
                    <a:pt x="687694" y="35638"/>
                  </a:lnTo>
                  <a:lnTo>
                    <a:pt x="740521" y="24979"/>
                  </a:lnTo>
                  <a:lnTo>
                    <a:pt x="794540" y="16133"/>
                  </a:lnTo>
                  <a:lnTo>
                    <a:pt x="849666" y="9158"/>
                  </a:lnTo>
                  <a:lnTo>
                    <a:pt x="905812" y="4107"/>
                  </a:lnTo>
                  <a:lnTo>
                    <a:pt x="962893" y="1035"/>
                  </a:lnTo>
                  <a:lnTo>
                    <a:pt x="1020820" y="0"/>
                  </a:lnTo>
                  <a:lnTo>
                    <a:pt x="1078748" y="1035"/>
                  </a:lnTo>
                  <a:lnTo>
                    <a:pt x="1135828" y="4107"/>
                  </a:lnTo>
                  <a:lnTo>
                    <a:pt x="1191975" y="9158"/>
                  </a:lnTo>
                  <a:lnTo>
                    <a:pt x="1247100" y="16133"/>
                  </a:lnTo>
                  <a:lnTo>
                    <a:pt x="1301120" y="24979"/>
                  </a:lnTo>
                  <a:lnTo>
                    <a:pt x="1353947" y="35638"/>
                  </a:lnTo>
                  <a:lnTo>
                    <a:pt x="1405495" y="48056"/>
                  </a:lnTo>
                  <a:lnTo>
                    <a:pt x="1455679" y="62178"/>
                  </a:lnTo>
                  <a:lnTo>
                    <a:pt x="1504411" y="77948"/>
                  </a:lnTo>
                  <a:lnTo>
                    <a:pt x="1551607" y="95312"/>
                  </a:lnTo>
                  <a:lnTo>
                    <a:pt x="1597179" y="114213"/>
                  </a:lnTo>
                  <a:lnTo>
                    <a:pt x="1641041" y="134598"/>
                  </a:lnTo>
                  <a:lnTo>
                    <a:pt x="1683108" y="156409"/>
                  </a:lnTo>
                  <a:lnTo>
                    <a:pt x="1723293" y="179593"/>
                  </a:lnTo>
                  <a:lnTo>
                    <a:pt x="1761509" y="204094"/>
                  </a:lnTo>
                  <a:lnTo>
                    <a:pt x="1797672" y="229856"/>
                  </a:lnTo>
                  <a:lnTo>
                    <a:pt x="1831694" y="256825"/>
                  </a:lnTo>
                  <a:lnTo>
                    <a:pt x="1863489" y="284945"/>
                  </a:lnTo>
                  <a:lnTo>
                    <a:pt x="1892972" y="314161"/>
                  </a:lnTo>
                  <a:lnTo>
                    <a:pt x="1920056" y="344417"/>
                  </a:lnTo>
                  <a:lnTo>
                    <a:pt x="1944655" y="375660"/>
                  </a:lnTo>
                  <a:lnTo>
                    <a:pt x="1966682" y="407832"/>
                  </a:lnTo>
                  <a:lnTo>
                    <a:pt x="1986053" y="440879"/>
                  </a:lnTo>
                  <a:lnTo>
                    <a:pt x="2016476" y="509377"/>
                  </a:lnTo>
                  <a:lnTo>
                    <a:pt x="2035235" y="580713"/>
                  </a:lnTo>
                  <a:lnTo>
                    <a:pt x="2041642" y="654443"/>
                  </a:lnTo>
                  <a:lnTo>
                    <a:pt x="2040026" y="691582"/>
                  </a:lnTo>
                  <a:lnTo>
                    <a:pt x="2035235" y="728177"/>
                  </a:lnTo>
                  <a:lnTo>
                    <a:pt x="2016476" y="799516"/>
                  </a:lnTo>
                  <a:lnTo>
                    <a:pt x="1986053" y="868018"/>
                  </a:lnTo>
                  <a:lnTo>
                    <a:pt x="1966683" y="901066"/>
                  </a:lnTo>
                  <a:lnTo>
                    <a:pt x="1944655" y="933240"/>
                  </a:lnTo>
                  <a:lnTo>
                    <a:pt x="1920056" y="964483"/>
                  </a:lnTo>
                  <a:lnTo>
                    <a:pt x="1892972" y="994741"/>
                  </a:lnTo>
                  <a:lnTo>
                    <a:pt x="1863490" y="1023958"/>
                  </a:lnTo>
                  <a:lnTo>
                    <a:pt x="1831694" y="1052078"/>
                  </a:lnTo>
                  <a:lnTo>
                    <a:pt x="1797672" y="1079048"/>
                  </a:lnTo>
                  <a:lnTo>
                    <a:pt x="1761509" y="1104811"/>
                  </a:lnTo>
                  <a:lnTo>
                    <a:pt x="1723293" y="1129312"/>
                  </a:lnTo>
                  <a:lnTo>
                    <a:pt x="1683108" y="1152496"/>
                  </a:lnTo>
                  <a:lnTo>
                    <a:pt x="1641041" y="1174308"/>
                  </a:lnTo>
                  <a:lnTo>
                    <a:pt x="1597179" y="1194692"/>
                  </a:lnTo>
                  <a:lnTo>
                    <a:pt x="1551607" y="1213594"/>
                  </a:lnTo>
                  <a:lnTo>
                    <a:pt x="1504412" y="1230958"/>
                  </a:lnTo>
                  <a:lnTo>
                    <a:pt x="1455679" y="1246728"/>
                  </a:lnTo>
                  <a:lnTo>
                    <a:pt x="1405496" y="1260850"/>
                  </a:lnTo>
                  <a:lnTo>
                    <a:pt x="1353947" y="1273269"/>
                  </a:lnTo>
                  <a:lnTo>
                    <a:pt x="1301120" y="1283928"/>
                  </a:lnTo>
                  <a:lnTo>
                    <a:pt x="1247101" y="1292773"/>
                  </a:lnTo>
                  <a:lnTo>
                    <a:pt x="1191975" y="1299749"/>
                  </a:lnTo>
                  <a:lnTo>
                    <a:pt x="1135829" y="1304800"/>
                  </a:lnTo>
                  <a:lnTo>
                    <a:pt x="1078749" y="1307871"/>
                  </a:lnTo>
                  <a:lnTo>
                    <a:pt x="1020821" y="1308907"/>
                  </a:lnTo>
                  <a:lnTo>
                    <a:pt x="962893" y="1307871"/>
                  </a:lnTo>
                  <a:lnTo>
                    <a:pt x="905813" y="1304800"/>
                  </a:lnTo>
                  <a:lnTo>
                    <a:pt x="849667" y="1299749"/>
                  </a:lnTo>
                  <a:lnTo>
                    <a:pt x="794541" y="1292773"/>
                  </a:lnTo>
                  <a:lnTo>
                    <a:pt x="740521" y="1283928"/>
                  </a:lnTo>
                  <a:lnTo>
                    <a:pt x="687694" y="1273269"/>
                  </a:lnTo>
                  <a:lnTo>
                    <a:pt x="636146" y="1260850"/>
                  </a:lnTo>
                  <a:lnTo>
                    <a:pt x="585962" y="1246728"/>
                  </a:lnTo>
                  <a:lnTo>
                    <a:pt x="537230" y="1230958"/>
                  </a:lnTo>
                  <a:lnTo>
                    <a:pt x="490034" y="1213594"/>
                  </a:lnTo>
                  <a:lnTo>
                    <a:pt x="444462" y="1194692"/>
                  </a:lnTo>
                  <a:lnTo>
                    <a:pt x="400600" y="1174308"/>
                  </a:lnTo>
                  <a:lnTo>
                    <a:pt x="358533" y="1152496"/>
                  </a:lnTo>
                  <a:lnTo>
                    <a:pt x="318349" y="1129312"/>
                  </a:lnTo>
                  <a:lnTo>
                    <a:pt x="280132" y="1104811"/>
                  </a:lnTo>
                  <a:lnTo>
                    <a:pt x="243969" y="1079048"/>
                  </a:lnTo>
                  <a:lnTo>
                    <a:pt x="209947" y="1052078"/>
                  </a:lnTo>
                  <a:lnTo>
                    <a:pt x="178152" y="1023958"/>
                  </a:lnTo>
                  <a:lnTo>
                    <a:pt x="148669" y="994741"/>
                  </a:lnTo>
                  <a:lnTo>
                    <a:pt x="121585" y="964483"/>
                  </a:lnTo>
                  <a:lnTo>
                    <a:pt x="96986" y="933240"/>
                  </a:lnTo>
                  <a:lnTo>
                    <a:pt x="74959" y="901066"/>
                  </a:lnTo>
                  <a:lnTo>
                    <a:pt x="55589" y="868018"/>
                  </a:lnTo>
                  <a:lnTo>
                    <a:pt x="25165" y="799516"/>
                  </a:lnTo>
                  <a:lnTo>
                    <a:pt x="6406" y="728177"/>
                  </a:lnTo>
                  <a:lnTo>
                    <a:pt x="1615" y="691582"/>
                  </a:lnTo>
                  <a:lnTo>
                    <a:pt x="0" y="654443"/>
                  </a:lnTo>
                  <a:close/>
                </a:path>
              </a:pathLst>
            </a:custGeom>
            <a:ln w="55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77609" y="2490150"/>
            <a:ext cx="95567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10" dirty="0">
                <a:latin typeface="Arial"/>
                <a:cs typeface="Arial"/>
              </a:rPr>
              <a:t>Registry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26989" y="4394204"/>
            <a:ext cx="2084705" cy="1339215"/>
            <a:chOff x="3226989" y="4394204"/>
            <a:chExt cx="2084705" cy="1339215"/>
          </a:xfrm>
        </p:grpSpPr>
        <p:sp>
          <p:nvSpPr>
            <p:cNvPr id="8" name="object 8"/>
            <p:cNvSpPr/>
            <p:nvPr/>
          </p:nvSpPr>
          <p:spPr>
            <a:xfrm>
              <a:off x="3229846" y="4397062"/>
              <a:ext cx="2078989" cy="1333500"/>
            </a:xfrm>
            <a:custGeom>
              <a:avLst/>
              <a:gdLst/>
              <a:ahLst/>
              <a:cxnLst/>
              <a:rect l="l" t="t" r="r" b="b"/>
              <a:pathLst>
                <a:path w="2078989" h="1333500">
                  <a:moveTo>
                    <a:pt x="1039208" y="0"/>
                  </a:moveTo>
                  <a:lnTo>
                    <a:pt x="980237" y="1055"/>
                  </a:lnTo>
                  <a:lnTo>
                    <a:pt x="922129" y="4184"/>
                  </a:lnTo>
                  <a:lnTo>
                    <a:pt x="864971" y="9330"/>
                  </a:lnTo>
                  <a:lnTo>
                    <a:pt x="808852" y="16436"/>
                  </a:lnTo>
                  <a:lnTo>
                    <a:pt x="753860" y="25447"/>
                  </a:lnTo>
                  <a:lnTo>
                    <a:pt x="700081" y="36307"/>
                  </a:lnTo>
                  <a:lnTo>
                    <a:pt x="647604" y="48958"/>
                  </a:lnTo>
                  <a:lnTo>
                    <a:pt x="596517" y="63345"/>
                  </a:lnTo>
                  <a:lnTo>
                    <a:pt x="546906" y="79411"/>
                  </a:lnTo>
                  <a:lnTo>
                    <a:pt x="498861" y="97101"/>
                  </a:lnTo>
                  <a:lnTo>
                    <a:pt x="452468" y="116357"/>
                  </a:lnTo>
                  <a:lnTo>
                    <a:pt x="407816" y="137124"/>
                  </a:lnTo>
                  <a:lnTo>
                    <a:pt x="364991" y="159344"/>
                  </a:lnTo>
                  <a:lnTo>
                    <a:pt x="324083" y="182963"/>
                  </a:lnTo>
                  <a:lnTo>
                    <a:pt x="285178" y="207924"/>
                  </a:lnTo>
                  <a:lnTo>
                    <a:pt x="248364" y="234170"/>
                  </a:lnTo>
                  <a:lnTo>
                    <a:pt x="213729" y="261645"/>
                  </a:lnTo>
                  <a:lnTo>
                    <a:pt x="181361" y="290292"/>
                  </a:lnTo>
                  <a:lnTo>
                    <a:pt x="151347" y="320057"/>
                  </a:lnTo>
                  <a:lnTo>
                    <a:pt x="123775" y="350881"/>
                  </a:lnTo>
                  <a:lnTo>
                    <a:pt x="98733" y="382709"/>
                  </a:lnTo>
                  <a:lnTo>
                    <a:pt x="76309" y="415486"/>
                  </a:lnTo>
                  <a:lnTo>
                    <a:pt x="56590" y="449153"/>
                  </a:lnTo>
                  <a:lnTo>
                    <a:pt x="39664" y="483656"/>
                  </a:lnTo>
                  <a:lnTo>
                    <a:pt x="14542" y="554941"/>
                  </a:lnTo>
                  <a:lnTo>
                    <a:pt x="1645" y="628891"/>
                  </a:lnTo>
                  <a:lnTo>
                    <a:pt x="0" y="666725"/>
                  </a:lnTo>
                  <a:lnTo>
                    <a:pt x="1645" y="704561"/>
                  </a:lnTo>
                  <a:lnTo>
                    <a:pt x="14542" y="778515"/>
                  </a:lnTo>
                  <a:lnTo>
                    <a:pt x="39664" y="849804"/>
                  </a:lnTo>
                  <a:lnTo>
                    <a:pt x="56590" y="884308"/>
                  </a:lnTo>
                  <a:lnTo>
                    <a:pt x="76309" y="917977"/>
                  </a:lnTo>
                  <a:lnTo>
                    <a:pt x="98733" y="950754"/>
                  </a:lnTo>
                  <a:lnTo>
                    <a:pt x="123775" y="982584"/>
                  </a:lnTo>
                  <a:lnTo>
                    <a:pt x="151347" y="1013409"/>
                  </a:lnTo>
                  <a:lnTo>
                    <a:pt x="181361" y="1043174"/>
                  </a:lnTo>
                  <a:lnTo>
                    <a:pt x="213729" y="1071823"/>
                  </a:lnTo>
                  <a:lnTo>
                    <a:pt x="248364" y="1099298"/>
                  </a:lnTo>
                  <a:lnTo>
                    <a:pt x="285178" y="1125545"/>
                  </a:lnTo>
                  <a:lnTo>
                    <a:pt x="324083" y="1150506"/>
                  </a:lnTo>
                  <a:lnTo>
                    <a:pt x="364992" y="1174125"/>
                  </a:lnTo>
                  <a:lnTo>
                    <a:pt x="407816" y="1196346"/>
                  </a:lnTo>
                  <a:lnTo>
                    <a:pt x="452469" y="1217113"/>
                  </a:lnTo>
                  <a:lnTo>
                    <a:pt x="498861" y="1236370"/>
                  </a:lnTo>
                  <a:lnTo>
                    <a:pt x="546907" y="1254059"/>
                  </a:lnTo>
                  <a:lnTo>
                    <a:pt x="596517" y="1270126"/>
                  </a:lnTo>
                  <a:lnTo>
                    <a:pt x="647605" y="1284513"/>
                  </a:lnTo>
                  <a:lnTo>
                    <a:pt x="700081" y="1297164"/>
                  </a:lnTo>
                  <a:lnTo>
                    <a:pt x="753860" y="1308023"/>
                  </a:lnTo>
                  <a:lnTo>
                    <a:pt x="808853" y="1317034"/>
                  </a:lnTo>
                  <a:lnTo>
                    <a:pt x="864972" y="1324141"/>
                  </a:lnTo>
                  <a:lnTo>
                    <a:pt x="922129" y="1329287"/>
                  </a:lnTo>
                  <a:lnTo>
                    <a:pt x="980237" y="1332416"/>
                  </a:lnTo>
                  <a:lnTo>
                    <a:pt x="1039209" y="1333471"/>
                  </a:lnTo>
                  <a:lnTo>
                    <a:pt x="1098180" y="1332416"/>
                  </a:lnTo>
                  <a:lnTo>
                    <a:pt x="1156288" y="1329287"/>
                  </a:lnTo>
                  <a:lnTo>
                    <a:pt x="1213446" y="1324141"/>
                  </a:lnTo>
                  <a:lnTo>
                    <a:pt x="1269565" y="1317034"/>
                  </a:lnTo>
                  <a:lnTo>
                    <a:pt x="1324557" y="1308023"/>
                  </a:lnTo>
                  <a:lnTo>
                    <a:pt x="1378336" y="1297164"/>
                  </a:lnTo>
                  <a:lnTo>
                    <a:pt x="1430813" y="1284513"/>
                  </a:lnTo>
                  <a:lnTo>
                    <a:pt x="1481900" y="1270126"/>
                  </a:lnTo>
                  <a:lnTo>
                    <a:pt x="1531511" y="1254059"/>
                  </a:lnTo>
                  <a:lnTo>
                    <a:pt x="1579556" y="1236370"/>
                  </a:lnTo>
                  <a:lnTo>
                    <a:pt x="1625949" y="1217113"/>
                  </a:lnTo>
                  <a:lnTo>
                    <a:pt x="1670601" y="1196346"/>
                  </a:lnTo>
                  <a:lnTo>
                    <a:pt x="1713426" y="1174125"/>
                  </a:lnTo>
                  <a:lnTo>
                    <a:pt x="1754334" y="1150506"/>
                  </a:lnTo>
                  <a:lnTo>
                    <a:pt x="1793239" y="1125545"/>
                  </a:lnTo>
                  <a:lnTo>
                    <a:pt x="1830053" y="1099298"/>
                  </a:lnTo>
                  <a:lnTo>
                    <a:pt x="1864688" y="1071823"/>
                  </a:lnTo>
                  <a:lnTo>
                    <a:pt x="1897056" y="1043174"/>
                  </a:lnTo>
                  <a:lnTo>
                    <a:pt x="1927070" y="1013409"/>
                  </a:lnTo>
                  <a:lnTo>
                    <a:pt x="1954642" y="982584"/>
                  </a:lnTo>
                  <a:lnTo>
                    <a:pt x="1979684" y="950754"/>
                  </a:lnTo>
                  <a:lnTo>
                    <a:pt x="2002108" y="917977"/>
                  </a:lnTo>
                  <a:lnTo>
                    <a:pt x="2021827" y="884308"/>
                  </a:lnTo>
                  <a:lnTo>
                    <a:pt x="2038753" y="849804"/>
                  </a:lnTo>
                  <a:lnTo>
                    <a:pt x="2063875" y="778515"/>
                  </a:lnTo>
                  <a:lnTo>
                    <a:pt x="2076773" y="704561"/>
                  </a:lnTo>
                  <a:lnTo>
                    <a:pt x="2078418" y="666725"/>
                  </a:lnTo>
                  <a:lnTo>
                    <a:pt x="2076773" y="628891"/>
                  </a:lnTo>
                  <a:lnTo>
                    <a:pt x="2063875" y="554941"/>
                  </a:lnTo>
                  <a:lnTo>
                    <a:pt x="2038753" y="483656"/>
                  </a:lnTo>
                  <a:lnTo>
                    <a:pt x="2021827" y="449153"/>
                  </a:lnTo>
                  <a:lnTo>
                    <a:pt x="2002108" y="415486"/>
                  </a:lnTo>
                  <a:lnTo>
                    <a:pt x="1979684" y="382710"/>
                  </a:lnTo>
                  <a:lnTo>
                    <a:pt x="1954642" y="350881"/>
                  </a:lnTo>
                  <a:lnTo>
                    <a:pt x="1927070" y="320057"/>
                  </a:lnTo>
                  <a:lnTo>
                    <a:pt x="1897056" y="290292"/>
                  </a:lnTo>
                  <a:lnTo>
                    <a:pt x="1864688" y="261645"/>
                  </a:lnTo>
                  <a:lnTo>
                    <a:pt x="1830053" y="234170"/>
                  </a:lnTo>
                  <a:lnTo>
                    <a:pt x="1793239" y="207924"/>
                  </a:lnTo>
                  <a:lnTo>
                    <a:pt x="1754334" y="182963"/>
                  </a:lnTo>
                  <a:lnTo>
                    <a:pt x="1713425" y="159344"/>
                  </a:lnTo>
                  <a:lnTo>
                    <a:pt x="1670601" y="137124"/>
                  </a:lnTo>
                  <a:lnTo>
                    <a:pt x="1625949" y="116357"/>
                  </a:lnTo>
                  <a:lnTo>
                    <a:pt x="1579556" y="97101"/>
                  </a:lnTo>
                  <a:lnTo>
                    <a:pt x="1531510" y="79411"/>
                  </a:lnTo>
                  <a:lnTo>
                    <a:pt x="1481900" y="63345"/>
                  </a:lnTo>
                  <a:lnTo>
                    <a:pt x="1430813" y="48958"/>
                  </a:lnTo>
                  <a:lnTo>
                    <a:pt x="1378336" y="36307"/>
                  </a:lnTo>
                  <a:lnTo>
                    <a:pt x="1324557" y="25447"/>
                  </a:lnTo>
                  <a:lnTo>
                    <a:pt x="1269564" y="16436"/>
                  </a:lnTo>
                  <a:lnTo>
                    <a:pt x="1213445" y="9330"/>
                  </a:lnTo>
                  <a:lnTo>
                    <a:pt x="1156288" y="4184"/>
                  </a:lnTo>
                  <a:lnTo>
                    <a:pt x="1098180" y="1055"/>
                  </a:lnTo>
                  <a:lnTo>
                    <a:pt x="1039208" y="0"/>
                  </a:lnTo>
                  <a:close/>
                </a:path>
              </a:pathLst>
            </a:custGeom>
            <a:solidFill>
              <a:srgbClr val="70B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9846" y="4397062"/>
              <a:ext cx="2078989" cy="1333500"/>
            </a:xfrm>
            <a:custGeom>
              <a:avLst/>
              <a:gdLst/>
              <a:ahLst/>
              <a:cxnLst/>
              <a:rect l="l" t="t" r="r" b="b"/>
              <a:pathLst>
                <a:path w="2078989" h="1333500">
                  <a:moveTo>
                    <a:pt x="0" y="666725"/>
                  </a:moveTo>
                  <a:lnTo>
                    <a:pt x="6521" y="591611"/>
                  </a:lnTo>
                  <a:lnTo>
                    <a:pt x="25619" y="518937"/>
                  </a:lnTo>
                  <a:lnTo>
                    <a:pt x="56590" y="449153"/>
                  </a:lnTo>
                  <a:lnTo>
                    <a:pt x="76309" y="415486"/>
                  </a:lnTo>
                  <a:lnTo>
                    <a:pt x="98733" y="382709"/>
                  </a:lnTo>
                  <a:lnTo>
                    <a:pt x="123775" y="350881"/>
                  </a:lnTo>
                  <a:lnTo>
                    <a:pt x="151347" y="320057"/>
                  </a:lnTo>
                  <a:lnTo>
                    <a:pt x="181361" y="290292"/>
                  </a:lnTo>
                  <a:lnTo>
                    <a:pt x="213729" y="261645"/>
                  </a:lnTo>
                  <a:lnTo>
                    <a:pt x="248364" y="234170"/>
                  </a:lnTo>
                  <a:lnTo>
                    <a:pt x="285178" y="207924"/>
                  </a:lnTo>
                  <a:lnTo>
                    <a:pt x="324083" y="182963"/>
                  </a:lnTo>
                  <a:lnTo>
                    <a:pt x="364991" y="159344"/>
                  </a:lnTo>
                  <a:lnTo>
                    <a:pt x="407816" y="137124"/>
                  </a:lnTo>
                  <a:lnTo>
                    <a:pt x="452468" y="116357"/>
                  </a:lnTo>
                  <a:lnTo>
                    <a:pt x="498861" y="97101"/>
                  </a:lnTo>
                  <a:lnTo>
                    <a:pt x="546906" y="79411"/>
                  </a:lnTo>
                  <a:lnTo>
                    <a:pt x="596517" y="63345"/>
                  </a:lnTo>
                  <a:lnTo>
                    <a:pt x="647604" y="48958"/>
                  </a:lnTo>
                  <a:lnTo>
                    <a:pt x="700081" y="36307"/>
                  </a:lnTo>
                  <a:lnTo>
                    <a:pt x="753860" y="25447"/>
                  </a:lnTo>
                  <a:lnTo>
                    <a:pt x="808852" y="16436"/>
                  </a:lnTo>
                  <a:lnTo>
                    <a:pt x="864971" y="9330"/>
                  </a:lnTo>
                  <a:lnTo>
                    <a:pt x="922129" y="4184"/>
                  </a:lnTo>
                  <a:lnTo>
                    <a:pt x="980237" y="1055"/>
                  </a:lnTo>
                  <a:lnTo>
                    <a:pt x="1039208" y="0"/>
                  </a:lnTo>
                  <a:lnTo>
                    <a:pt x="1098180" y="1055"/>
                  </a:lnTo>
                  <a:lnTo>
                    <a:pt x="1156288" y="4184"/>
                  </a:lnTo>
                  <a:lnTo>
                    <a:pt x="1213445" y="9330"/>
                  </a:lnTo>
                  <a:lnTo>
                    <a:pt x="1269564" y="16436"/>
                  </a:lnTo>
                  <a:lnTo>
                    <a:pt x="1324557" y="25447"/>
                  </a:lnTo>
                  <a:lnTo>
                    <a:pt x="1378336" y="36307"/>
                  </a:lnTo>
                  <a:lnTo>
                    <a:pt x="1430813" y="48958"/>
                  </a:lnTo>
                  <a:lnTo>
                    <a:pt x="1481900" y="63345"/>
                  </a:lnTo>
                  <a:lnTo>
                    <a:pt x="1531510" y="79411"/>
                  </a:lnTo>
                  <a:lnTo>
                    <a:pt x="1579556" y="97101"/>
                  </a:lnTo>
                  <a:lnTo>
                    <a:pt x="1625949" y="116357"/>
                  </a:lnTo>
                  <a:lnTo>
                    <a:pt x="1670601" y="137124"/>
                  </a:lnTo>
                  <a:lnTo>
                    <a:pt x="1713425" y="159344"/>
                  </a:lnTo>
                  <a:lnTo>
                    <a:pt x="1754334" y="182963"/>
                  </a:lnTo>
                  <a:lnTo>
                    <a:pt x="1793239" y="207924"/>
                  </a:lnTo>
                  <a:lnTo>
                    <a:pt x="1830053" y="234170"/>
                  </a:lnTo>
                  <a:lnTo>
                    <a:pt x="1864688" y="261645"/>
                  </a:lnTo>
                  <a:lnTo>
                    <a:pt x="1897056" y="290292"/>
                  </a:lnTo>
                  <a:lnTo>
                    <a:pt x="1927070" y="320057"/>
                  </a:lnTo>
                  <a:lnTo>
                    <a:pt x="1954642" y="350881"/>
                  </a:lnTo>
                  <a:lnTo>
                    <a:pt x="1979684" y="382710"/>
                  </a:lnTo>
                  <a:lnTo>
                    <a:pt x="2002108" y="415486"/>
                  </a:lnTo>
                  <a:lnTo>
                    <a:pt x="2021827" y="449153"/>
                  </a:lnTo>
                  <a:lnTo>
                    <a:pt x="2038753" y="483656"/>
                  </a:lnTo>
                  <a:lnTo>
                    <a:pt x="2063875" y="554941"/>
                  </a:lnTo>
                  <a:lnTo>
                    <a:pt x="2076773" y="628891"/>
                  </a:lnTo>
                  <a:lnTo>
                    <a:pt x="2078418" y="666725"/>
                  </a:lnTo>
                  <a:lnTo>
                    <a:pt x="2076773" y="704561"/>
                  </a:lnTo>
                  <a:lnTo>
                    <a:pt x="2071896" y="741843"/>
                  </a:lnTo>
                  <a:lnTo>
                    <a:pt x="2052799" y="814521"/>
                  </a:lnTo>
                  <a:lnTo>
                    <a:pt x="2021827" y="884308"/>
                  </a:lnTo>
                  <a:lnTo>
                    <a:pt x="2002108" y="917977"/>
                  </a:lnTo>
                  <a:lnTo>
                    <a:pt x="1979684" y="950754"/>
                  </a:lnTo>
                  <a:lnTo>
                    <a:pt x="1954642" y="982584"/>
                  </a:lnTo>
                  <a:lnTo>
                    <a:pt x="1927070" y="1013409"/>
                  </a:lnTo>
                  <a:lnTo>
                    <a:pt x="1897057" y="1043174"/>
                  </a:lnTo>
                  <a:lnTo>
                    <a:pt x="1864688" y="1071823"/>
                  </a:lnTo>
                  <a:lnTo>
                    <a:pt x="1830053" y="1099298"/>
                  </a:lnTo>
                  <a:lnTo>
                    <a:pt x="1793239" y="1125545"/>
                  </a:lnTo>
                  <a:lnTo>
                    <a:pt x="1754334" y="1150506"/>
                  </a:lnTo>
                  <a:lnTo>
                    <a:pt x="1713426" y="1174125"/>
                  </a:lnTo>
                  <a:lnTo>
                    <a:pt x="1670601" y="1196346"/>
                  </a:lnTo>
                  <a:lnTo>
                    <a:pt x="1625949" y="1217113"/>
                  </a:lnTo>
                  <a:lnTo>
                    <a:pt x="1579556" y="1236370"/>
                  </a:lnTo>
                  <a:lnTo>
                    <a:pt x="1531511" y="1254059"/>
                  </a:lnTo>
                  <a:lnTo>
                    <a:pt x="1481900" y="1270125"/>
                  </a:lnTo>
                  <a:lnTo>
                    <a:pt x="1430813" y="1284512"/>
                  </a:lnTo>
                  <a:lnTo>
                    <a:pt x="1378336" y="1297164"/>
                  </a:lnTo>
                  <a:lnTo>
                    <a:pt x="1324557" y="1308023"/>
                  </a:lnTo>
                  <a:lnTo>
                    <a:pt x="1269565" y="1317034"/>
                  </a:lnTo>
                  <a:lnTo>
                    <a:pt x="1213446" y="1324141"/>
                  </a:lnTo>
                  <a:lnTo>
                    <a:pt x="1156288" y="1329287"/>
                  </a:lnTo>
                  <a:lnTo>
                    <a:pt x="1098180" y="1332416"/>
                  </a:lnTo>
                  <a:lnTo>
                    <a:pt x="1039209" y="1333471"/>
                  </a:lnTo>
                  <a:lnTo>
                    <a:pt x="980237" y="1332416"/>
                  </a:lnTo>
                  <a:lnTo>
                    <a:pt x="922129" y="1329287"/>
                  </a:lnTo>
                  <a:lnTo>
                    <a:pt x="864972" y="1324141"/>
                  </a:lnTo>
                  <a:lnTo>
                    <a:pt x="808853" y="1317034"/>
                  </a:lnTo>
                  <a:lnTo>
                    <a:pt x="753860" y="1308023"/>
                  </a:lnTo>
                  <a:lnTo>
                    <a:pt x="700081" y="1297164"/>
                  </a:lnTo>
                  <a:lnTo>
                    <a:pt x="647605" y="1284512"/>
                  </a:lnTo>
                  <a:lnTo>
                    <a:pt x="596517" y="1270125"/>
                  </a:lnTo>
                  <a:lnTo>
                    <a:pt x="546907" y="1254059"/>
                  </a:lnTo>
                  <a:lnTo>
                    <a:pt x="498861" y="1236369"/>
                  </a:lnTo>
                  <a:lnTo>
                    <a:pt x="452469" y="1217113"/>
                  </a:lnTo>
                  <a:lnTo>
                    <a:pt x="407816" y="1196346"/>
                  </a:lnTo>
                  <a:lnTo>
                    <a:pt x="364992" y="1174125"/>
                  </a:lnTo>
                  <a:lnTo>
                    <a:pt x="324083" y="1150506"/>
                  </a:lnTo>
                  <a:lnTo>
                    <a:pt x="285178" y="1125545"/>
                  </a:lnTo>
                  <a:lnTo>
                    <a:pt x="248364" y="1099298"/>
                  </a:lnTo>
                  <a:lnTo>
                    <a:pt x="213729" y="1071823"/>
                  </a:lnTo>
                  <a:lnTo>
                    <a:pt x="181361" y="1043174"/>
                  </a:lnTo>
                  <a:lnTo>
                    <a:pt x="151347" y="1013409"/>
                  </a:lnTo>
                  <a:lnTo>
                    <a:pt x="123775" y="982584"/>
                  </a:lnTo>
                  <a:lnTo>
                    <a:pt x="98733" y="950754"/>
                  </a:lnTo>
                  <a:lnTo>
                    <a:pt x="76309" y="917977"/>
                  </a:lnTo>
                  <a:lnTo>
                    <a:pt x="56590" y="884308"/>
                  </a:lnTo>
                  <a:lnTo>
                    <a:pt x="39664" y="849804"/>
                  </a:lnTo>
                  <a:lnTo>
                    <a:pt x="14542" y="778515"/>
                  </a:lnTo>
                  <a:lnTo>
                    <a:pt x="1645" y="704561"/>
                  </a:lnTo>
                  <a:lnTo>
                    <a:pt x="0" y="666725"/>
                  </a:lnTo>
                  <a:close/>
                </a:path>
              </a:pathLst>
            </a:custGeom>
            <a:ln w="56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71506" y="4886462"/>
            <a:ext cx="119507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10" dirty="0">
                <a:latin typeface="Arial"/>
                <a:cs typeface="Arial"/>
              </a:rPr>
              <a:t>Consumer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37483" y="4370356"/>
            <a:ext cx="2142490" cy="1377315"/>
            <a:chOff x="7037483" y="4370356"/>
            <a:chExt cx="2142490" cy="1377315"/>
          </a:xfrm>
        </p:grpSpPr>
        <p:sp>
          <p:nvSpPr>
            <p:cNvPr id="12" name="object 12"/>
            <p:cNvSpPr/>
            <p:nvPr/>
          </p:nvSpPr>
          <p:spPr>
            <a:xfrm>
              <a:off x="7040658" y="4373531"/>
              <a:ext cx="2136140" cy="1370965"/>
            </a:xfrm>
            <a:custGeom>
              <a:avLst/>
              <a:gdLst/>
              <a:ahLst/>
              <a:cxnLst/>
              <a:rect l="l" t="t" r="r" b="b"/>
              <a:pathLst>
                <a:path w="2136140" h="1370964">
                  <a:moveTo>
                    <a:pt x="1067871" y="0"/>
                  </a:moveTo>
                  <a:lnTo>
                    <a:pt x="1009279" y="1014"/>
                  </a:lnTo>
                  <a:lnTo>
                    <a:pt x="951513" y="4022"/>
                  </a:lnTo>
                  <a:lnTo>
                    <a:pt x="894655" y="8971"/>
                  </a:lnTo>
                  <a:lnTo>
                    <a:pt x="838785" y="15809"/>
                  </a:lnTo>
                  <a:lnTo>
                    <a:pt x="783986" y="24485"/>
                  </a:lnTo>
                  <a:lnTo>
                    <a:pt x="730338" y="34944"/>
                  </a:lnTo>
                  <a:lnTo>
                    <a:pt x="677924" y="47136"/>
                  </a:lnTo>
                  <a:lnTo>
                    <a:pt x="626824" y="61009"/>
                  </a:lnTo>
                  <a:lnTo>
                    <a:pt x="577119" y="76509"/>
                  </a:lnTo>
                  <a:lnTo>
                    <a:pt x="528893" y="93584"/>
                  </a:lnTo>
                  <a:lnTo>
                    <a:pt x="482225" y="112183"/>
                  </a:lnTo>
                  <a:lnTo>
                    <a:pt x="437197" y="132252"/>
                  </a:lnTo>
                  <a:lnTo>
                    <a:pt x="393891" y="153740"/>
                  </a:lnTo>
                  <a:lnTo>
                    <a:pt x="352388" y="176595"/>
                  </a:lnTo>
                  <a:lnTo>
                    <a:pt x="312769" y="200764"/>
                  </a:lnTo>
                  <a:lnTo>
                    <a:pt x="275117" y="226195"/>
                  </a:lnTo>
                  <a:lnTo>
                    <a:pt x="239511" y="252835"/>
                  </a:lnTo>
                  <a:lnTo>
                    <a:pt x="206035" y="280633"/>
                  </a:lnTo>
                  <a:lnTo>
                    <a:pt x="174768" y="309535"/>
                  </a:lnTo>
                  <a:lnTo>
                    <a:pt x="145794" y="339491"/>
                  </a:lnTo>
                  <a:lnTo>
                    <a:pt x="119192" y="370447"/>
                  </a:lnTo>
                  <a:lnTo>
                    <a:pt x="95045" y="402351"/>
                  </a:lnTo>
                  <a:lnTo>
                    <a:pt x="73434" y="435151"/>
                  </a:lnTo>
                  <a:lnTo>
                    <a:pt x="54440" y="468795"/>
                  </a:lnTo>
                  <a:lnTo>
                    <a:pt x="24629" y="538405"/>
                  </a:lnTo>
                  <a:lnTo>
                    <a:pt x="6266" y="610763"/>
                  </a:lnTo>
                  <a:lnTo>
                    <a:pt x="0" y="685450"/>
                  </a:lnTo>
                  <a:lnTo>
                    <a:pt x="1580" y="723061"/>
                  </a:lnTo>
                  <a:lnTo>
                    <a:pt x="13976" y="796640"/>
                  </a:lnTo>
                  <a:lnTo>
                    <a:pt x="38145" y="867680"/>
                  </a:lnTo>
                  <a:lnTo>
                    <a:pt x="73434" y="935762"/>
                  </a:lnTo>
                  <a:lnTo>
                    <a:pt x="95045" y="968564"/>
                  </a:lnTo>
                  <a:lnTo>
                    <a:pt x="119192" y="1000469"/>
                  </a:lnTo>
                  <a:lnTo>
                    <a:pt x="145794" y="1031426"/>
                  </a:lnTo>
                  <a:lnTo>
                    <a:pt x="174769" y="1061382"/>
                  </a:lnTo>
                  <a:lnTo>
                    <a:pt x="206035" y="1090286"/>
                  </a:lnTo>
                  <a:lnTo>
                    <a:pt x="239512" y="1118084"/>
                  </a:lnTo>
                  <a:lnTo>
                    <a:pt x="275117" y="1144725"/>
                  </a:lnTo>
                  <a:lnTo>
                    <a:pt x="312770" y="1170156"/>
                  </a:lnTo>
                  <a:lnTo>
                    <a:pt x="352388" y="1194326"/>
                  </a:lnTo>
                  <a:lnTo>
                    <a:pt x="393891" y="1217181"/>
                  </a:lnTo>
                  <a:lnTo>
                    <a:pt x="437197" y="1238669"/>
                  </a:lnTo>
                  <a:lnTo>
                    <a:pt x="482225" y="1258739"/>
                  </a:lnTo>
                  <a:lnTo>
                    <a:pt x="528893" y="1277338"/>
                  </a:lnTo>
                  <a:lnTo>
                    <a:pt x="577120" y="1294414"/>
                  </a:lnTo>
                  <a:lnTo>
                    <a:pt x="626824" y="1309914"/>
                  </a:lnTo>
                  <a:lnTo>
                    <a:pt x="677924" y="1323786"/>
                  </a:lnTo>
                  <a:lnTo>
                    <a:pt x="730339" y="1335978"/>
                  </a:lnTo>
                  <a:lnTo>
                    <a:pt x="783986" y="1346438"/>
                  </a:lnTo>
                  <a:lnTo>
                    <a:pt x="838786" y="1355113"/>
                  </a:lnTo>
                  <a:lnTo>
                    <a:pt x="894655" y="1361951"/>
                  </a:lnTo>
                  <a:lnTo>
                    <a:pt x="951514" y="1366901"/>
                  </a:lnTo>
                  <a:lnTo>
                    <a:pt x="1009280" y="1369908"/>
                  </a:lnTo>
                  <a:lnTo>
                    <a:pt x="1067871" y="1370923"/>
                  </a:lnTo>
                  <a:lnTo>
                    <a:pt x="1126463" y="1369908"/>
                  </a:lnTo>
                  <a:lnTo>
                    <a:pt x="1184229" y="1366901"/>
                  </a:lnTo>
                  <a:lnTo>
                    <a:pt x="1241087" y="1361951"/>
                  </a:lnTo>
                  <a:lnTo>
                    <a:pt x="1296957" y="1355113"/>
                  </a:lnTo>
                  <a:lnTo>
                    <a:pt x="1351756" y="1346438"/>
                  </a:lnTo>
                  <a:lnTo>
                    <a:pt x="1405404" y="1335978"/>
                  </a:lnTo>
                  <a:lnTo>
                    <a:pt x="1457818" y="1323786"/>
                  </a:lnTo>
                  <a:lnTo>
                    <a:pt x="1508918" y="1309914"/>
                  </a:lnTo>
                  <a:lnTo>
                    <a:pt x="1558622" y="1294414"/>
                  </a:lnTo>
                  <a:lnTo>
                    <a:pt x="1606849" y="1277338"/>
                  </a:lnTo>
                  <a:lnTo>
                    <a:pt x="1653517" y="1258739"/>
                  </a:lnTo>
                  <a:lnTo>
                    <a:pt x="1698545" y="1238669"/>
                  </a:lnTo>
                  <a:lnTo>
                    <a:pt x="1741851" y="1217181"/>
                  </a:lnTo>
                  <a:lnTo>
                    <a:pt x="1783354" y="1194326"/>
                  </a:lnTo>
                  <a:lnTo>
                    <a:pt x="1822973" y="1170156"/>
                  </a:lnTo>
                  <a:lnTo>
                    <a:pt x="1860625" y="1144725"/>
                  </a:lnTo>
                  <a:lnTo>
                    <a:pt x="1896231" y="1118084"/>
                  </a:lnTo>
                  <a:lnTo>
                    <a:pt x="1929707" y="1090286"/>
                  </a:lnTo>
                  <a:lnTo>
                    <a:pt x="1960973" y="1061382"/>
                  </a:lnTo>
                  <a:lnTo>
                    <a:pt x="1989948" y="1031426"/>
                  </a:lnTo>
                  <a:lnTo>
                    <a:pt x="2016550" y="1000469"/>
                  </a:lnTo>
                  <a:lnTo>
                    <a:pt x="2040697" y="968564"/>
                  </a:lnTo>
                  <a:lnTo>
                    <a:pt x="2062308" y="935762"/>
                  </a:lnTo>
                  <a:lnTo>
                    <a:pt x="2081302" y="902117"/>
                  </a:lnTo>
                  <a:lnTo>
                    <a:pt x="2111112" y="832503"/>
                  </a:lnTo>
                  <a:lnTo>
                    <a:pt x="2129476" y="760142"/>
                  </a:lnTo>
                  <a:lnTo>
                    <a:pt x="2135742" y="685450"/>
                  </a:lnTo>
                  <a:lnTo>
                    <a:pt x="2134162" y="647842"/>
                  </a:lnTo>
                  <a:lnTo>
                    <a:pt x="2121766" y="574267"/>
                  </a:lnTo>
                  <a:lnTo>
                    <a:pt x="2097597" y="503231"/>
                  </a:lnTo>
                  <a:lnTo>
                    <a:pt x="2062308" y="435151"/>
                  </a:lnTo>
                  <a:lnTo>
                    <a:pt x="2040697" y="402351"/>
                  </a:lnTo>
                  <a:lnTo>
                    <a:pt x="2016549" y="370447"/>
                  </a:lnTo>
                  <a:lnTo>
                    <a:pt x="1989948" y="339491"/>
                  </a:lnTo>
                  <a:lnTo>
                    <a:pt x="1960973" y="309535"/>
                  </a:lnTo>
                  <a:lnTo>
                    <a:pt x="1929707" y="280633"/>
                  </a:lnTo>
                  <a:lnTo>
                    <a:pt x="1896230" y="252835"/>
                  </a:lnTo>
                  <a:lnTo>
                    <a:pt x="1860625" y="226195"/>
                  </a:lnTo>
                  <a:lnTo>
                    <a:pt x="1822972" y="200764"/>
                  </a:lnTo>
                  <a:lnTo>
                    <a:pt x="1783354" y="176595"/>
                  </a:lnTo>
                  <a:lnTo>
                    <a:pt x="1741851" y="153740"/>
                  </a:lnTo>
                  <a:lnTo>
                    <a:pt x="1698544" y="132252"/>
                  </a:lnTo>
                  <a:lnTo>
                    <a:pt x="1653517" y="112183"/>
                  </a:lnTo>
                  <a:lnTo>
                    <a:pt x="1606849" y="93584"/>
                  </a:lnTo>
                  <a:lnTo>
                    <a:pt x="1558622" y="76509"/>
                  </a:lnTo>
                  <a:lnTo>
                    <a:pt x="1508918" y="61009"/>
                  </a:lnTo>
                  <a:lnTo>
                    <a:pt x="1457818" y="47136"/>
                  </a:lnTo>
                  <a:lnTo>
                    <a:pt x="1405403" y="34944"/>
                  </a:lnTo>
                  <a:lnTo>
                    <a:pt x="1351755" y="24485"/>
                  </a:lnTo>
                  <a:lnTo>
                    <a:pt x="1296956" y="15809"/>
                  </a:lnTo>
                  <a:lnTo>
                    <a:pt x="1241086" y="8971"/>
                  </a:lnTo>
                  <a:lnTo>
                    <a:pt x="1184228" y="4022"/>
                  </a:lnTo>
                  <a:lnTo>
                    <a:pt x="1126462" y="1014"/>
                  </a:lnTo>
                  <a:lnTo>
                    <a:pt x="1067871" y="0"/>
                  </a:lnTo>
                  <a:close/>
                </a:path>
              </a:pathLst>
            </a:custGeom>
            <a:solidFill>
              <a:srgbClr val="DA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0658" y="4373531"/>
              <a:ext cx="2136140" cy="1370965"/>
            </a:xfrm>
            <a:custGeom>
              <a:avLst/>
              <a:gdLst/>
              <a:ahLst/>
              <a:cxnLst/>
              <a:rect l="l" t="t" r="r" b="b"/>
              <a:pathLst>
                <a:path w="2136140" h="1370964">
                  <a:moveTo>
                    <a:pt x="0" y="685450"/>
                  </a:moveTo>
                  <a:lnTo>
                    <a:pt x="6266" y="610763"/>
                  </a:lnTo>
                  <a:lnTo>
                    <a:pt x="24629" y="538405"/>
                  </a:lnTo>
                  <a:lnTo>
                    <a:pt x="54440" y="468795"/>
                  </a:lnTo>
                  <a:lnTo>
                    <a:pt x="73434" y="435151"/>
                  </a:lnTo>
                  <a:lnTo>
                    <a:pt x="95045" y="402351"/>
                  </a:lnTo>
                  <a:lnTo>
                    <a:pt x="119192" y="370447"/>
                  </a:lnTo>
                  <a:lnTo>
                    <a:pt x="145794" y="339491"/>
                  </a:lnTo>
                  <a:lnTo>
                    <a:pt x="174768" y="309535"/>
                  </a:lnTo>
                  <a:lnTo>
                    <a:pt x="206035" y="280633"/>
                  </a:lnTo>
                  <a:lnTo>
                    <a:pt x="239511" y="252835"/>
                  </a:lnTo>
                  <a:lnTo>
                    <a:pt x="275117" y="226195"/>
                  </a:lnTo>
                  <a:lnTo>
                    <a:pt x="312769" y="200764"/>
                  </a:lnTo>
                  <a:lnTo>
                    <a:pt x="352388" y="176595"/>
                  </a:lnTo>
                  <a:lnTo>
                    <a:pt x="393891" y="153740"/>
                  </a:lnTo>
                  <a:lnTo>
                    <a:pt x="437197" y="132252"/>
                  </a:lnTo>
                  <a:lnTo>
                    <a:pt x="482225" y="112183"/>
                  </a:lnTo>
                  <a:lnTo>
                    <a:pt x="528893" y="93584"/>
                  </a:lnTo>
                  <a:lnTo>
                    <a:pt x="577119" y="76509"/>
                  </a:lnTo>
                  <a:lnTo>
                    <a:pt x="626824" y="61009"/>
                  </a:lnTo>
                  <a:lnTo>
                    <a:pt x="677924" y="47136"/>
                  </a:lnTo>
                  <a:lnTo>
                    <a:pt x="730338" y="34944"/>
                  </a:lnTo>
                  <a:lnTo>
                    <a:pt x="783986" y="24485"/>
                  </a:lnTo>
                  <a:lnTo>
                    <a:pt x="838785" y="15809"/>
                  </a:lnTo>
                  <a:lnTo>
                    <a:pt x="894655" y="8971"/>
                  </a:lnTo>
                  <a:lnTo>
                    <a:pt x="951513" y="4022"/>
                  </a:lnTo>
                  <a:lnTo>
                    <a:pt x="1009279" y="1014"/>
                  </a:lnTo>
                  <a:lnTo>
                    <a:pt x="1067871" y="0"/>
                  </a:lnTo>
                  <a:lnTo>
                    <a:pt x="1126462" y="1014"/>
                  </a:lnTo>
                  <a:lnTo>
                    <a:pt x="1184228" y="4022"/>
                  </a:lnTo>
                  <a:lnTo>
                    <a:pt x="1241086" y="8971"/>
                  </a:lnTo>
                  <a:lnTo>
                    <a:pt x="1296956" y="15809"/>
                  </a:lnTo>
                  <a:lnTo>
                    <a:pt x="1351755" y="24485"/>
                  </a:lnTo>
                  <a:lnTo>
                    <a:pt x="1405403" y="34944"/>
                  </a:lnTo>
                  <a:lnTo>
                    <a:pt x="1457818" y="47136"/>
                  </a:lnTo>
                  <a:lnTo>
                    <a:pt x="1508918" y="61009"/>
                  </a:lnTo>
                  <a:lnTo>
                    <a:pt x="1558622" y="76509"/>
                  </a:lnTo>
                  <a:lnTo>
                    <a:pt x="1606849" y="93584"/>
                  </a:lnTo>
                  <a:lnTo>
                    <a:pt x="1653517" y="112183"/>
                  </a:lnTo>
                  <a:lnTo>
                    <a:pt x="1698544" y="132252"/>
                  </a:lnTo>
                  <a:lnTo>
                    <a:pt x="1741851" y="153740"/>
                  </a:lnTo>
                  <a:lnTo>
                    <a:pt x="1783354" y="176595"/>
                  </a:lnTo>
                  <a:lnTo>
                    <a:pt x="1822972" y="200764"/>
                  </a:lnTo>
                  <a:lnTo>
                    <a:pt x="1860625" y="226195"/>
                  </a:lnTo>
                  <a:lnTo>
                    <a:pt x="1896230" y="252835"/>
                  </a:lnTo>
                  <a:lnTo>
                    <a:pt x="1929707" y="280633"/>
                  </a:lnTo>
                  <a:lnTo>
                    <a:pt x="1960973" y="309535"/>
                  </a:lnTo>
                  <a:lnTo>
                    <a:pt x="1989948" y="339491"/>
                  </a:lnTo>
                  <a:lnTo>
                    <a:pt x="2016550" y="370447"/>
                  </a:lnTo>
                  <a:lnTo>
                    <a:pt x="2040697" y="402351"/>
                  </a:lnTo>
                  <a:lnTo>
                    <a:pt x="2062308" y="435151"/>
                  </a:lnTo>
                  <a:lnTo>
                    <a:pt x="2081302" y="468795"/>
                  </a:lnTo>
                  <a:lnTo>
                    <a:pt x="2111112" y="538405"/>
                  </a:lnTo>
                  <a:lnTo>
                    <a:pt x="2129476" y="610763"/>
                  </a:lnTo>
                  <a:lnTo>
                    <a:pt x="2135742" y="685450"/>
                  </a:lnTo>
                  <a:lnTo>
                    <a:pt x="2134162" y="723061"/>
                  </a:lnTo>
                  <a:lnTo>
                    <a:pt x="2129476" y="760142"/>
                  </a:lnTo>
                  <a:lnTo>
                    <a:pt x="2111112" y="832503"/>
                  </a:lnTo>
                  <a:lnTo>
                    <a:pt x="2081302" y="902117"/>
                  </a:lnTo>
                  <a:lnTo>
                    <a:pt x="2062308" y="935762"/>
                  </a:lnTo>
                  <a:lnTo>
                    <a:pt x="2040697" y="968564"/>
                  </a:lnTo>
                  <a:lnTo>
                    <a:pt x="2016550" y="1000469"/>
                  </a:lnTo>
                  <a:lnTo>
                    <a:pt x="1989948" y="1031426"/>
                  </a:lnTo>
                  <a:lnTo>
                    <a:pt x="1960973" y="1061382"/>
                  </a:lnTo>
                  <a:lnTo>
                    <a:pt x="1929707" y="1090286"/>
                  </a:lnTo>
                  <a:lnTo>
                    <a:pt x="1896231" y="1118084"/>
                  </a:lnTo>
                  <a:lnTo>
                    <a:pt x="1860625" y="1144725"/>
                  </a:lnTo>
                  <a:lnTo>
                    <a:pt x="1822973" y="1170156"/>
                  </a:lnTo>
                  <a:lnTo>
                    <a:pt x="1783354" y="1194326"/>
                  </a:lnTo>
                  <a:lnTo>
                    <a:pt x="1741851" y="1217181"/>
                  </a:lnTo>
                  <a:lnTo>
                    <a:pt x="1698545" y="1238669"/>
                  </a:lnTo>
                  <a:lnTo>
                    <a:pt x="1653517" y="1258739"/>
                  </a:lnTo>
                  <a:lnTo>
                    <a:pt x="1606849" y="1277338"/>
                  </a:lnTo>
                  <a:lnTo>
                    <a:pt x="1558622" y="1294414"/>
                  </a:lnTo>
                  <a:lnTo>
                    <a:pt x="1508918" y="1309914"/>
                  </a:lnTo>
                  <a:lnTo>
                    <a:pt x="1457818" y="1323786"/>
                  </a:lnTo>
                  <a:lnTo>
                    <a:pt x="1405404" y="1335978"/>
                  </a:lnTo>
                  <a:lnTo>
                    <a:pt x="1351756" y="1346438"/>
                  </a:lnTo>
                  <a:lnTo>
                    <a:pt x="1296957" y="1355113"/>
                  </a:lnTo>
                  <a:lnTo>
                    <a:pt x="1241087" y="1361951"/>
                  </a:lnTo>
                  <a:lnTo>
                    <a:pt x="1184229" y="1366901"/>
                  </a:lnTo>
                  <a:lnTo>
                    <a:pt x="1126463" y="1369908"/>
                  </a:lnTo>
                  <a:lnTo>
                    <a:pt x="1067871" y="1370923"/>
                  </a:lnTo>
                  <a:lnTo>
                    <a:pt x="1009280" y="1369908"/>
                  </a:lnTo>
                  <a:lnTo>
                    <a:pt x="951514" y="1366901"/>
                  </a:lnTo>
                  <a:lnTo>
                    <a:pt x="894655" y="1361951"/>
                  </a:lnTo>
                  <a:lnTo>
                    <a:pt x="838786" y="1355113"/>
                  </a:lnTo>
                  <a:lnTo>
                    <a:pt x="783986" y="1346438"/>
                  </a:lnTo>
                  <a:lnTo>
                    <a:pt x="730339" y="1335978"/>
                  </a:lnTo>
                  <a:lnTo>
                    <a:pt x="677924" y="1323786"/>
                  </a:lnTo>
                  <a:lnTo>
                    <a:pt x="626824" y="1309914"/>
                  </a:lnTo>
                  <a:lnTo>
                    <a:pt x="577120" y="1294414"/>
                  </a:lnTo>
                  <a:lnTo>
                    <a:pt x="528893" y="1277338"/>
                  </a:lnTo>
                  <a:lnTo>
                    <a:pt x="482225" y="1258739"/>
                  </a:lnTo>
                  <a:lnTo>
                    <a:pt x="437197" y="1238669"/>
                  </a:lnTo>
                  <a:lnTo>
                    <a:pt x="393891" y="1217181"/>
                  </a:lnTo>
                  <a:lnTo>
                    <a:pt x="352388" y="1194326"/>
                  </a:lnTo>
                  <a:lnTo>
                    <a:pt x="312770" y="1170156"/>
                  </a:lnTo>
                  <a:lnTo>
                    <a:pt x="275117" y="1144725"/>
                  </a:lnTo>
                  <a:lnTo>
                    <a:pt x="239512" y="1118084"/>
                  </a:lnTo>
                  <a:lnTo>
                    <a:pt x="206035" y="1090286"/>
                  </a:lnTo>
                  <a:lnTo>
                    <a:pt x="174769" y="1061382"/>
                  </a:lnTo>
                  <a:lnTo>
                    <a:pt x="145794" y="1031426"/>
                  </a:lnTo>
                  <a:lnTo>
                    <a:pt x="119192" y="1000469"/>
                  </a:lnTo>
                  <a:lnTo>
                    <a:pt x="95045" y="968564"/>
                  </a:lnTo>
                  <a:lnTo>
                    <a:pt x="73434" y="935762"/>
                  </a:lnTo>
                  <a:lnTo>
                    <a:pt x="54440" y="902117"/>
                  </a:lnTo>
                  <a:lnTo>
                    <a:pt x="24629" y="832503"/>
                  </a:lnTo>
                  <a:lnTo>
                    <a:pt x="6266" y="760142"/>
                  </a:lnTo>
                  <a:lnTo>
                    <a:pt x="1580" y="723061"/>
                  </a:lnTo>
                  <a:lnTo>
                    <a:pt x="0" y="685450"/>
                  </a:lnTo>
                  <a:close/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02787" y="4877033"/>
            <a:ext cx="1011555" cy="31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spc="-10" dirty="0">
                <a:latin typeface="Arial"/>
                <a:cs typeface="Arial"/>
              </a:rPr>
              <a:t>Provider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95800" y="3148583"/>
            <a:ext cx="3057525" cy="2705735"/>
            <a:chOff x="4495800" y="3148583"/>
            <a:chExt cx="3057525" cy="270573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6935" y="3224783"/>
              <a:ext cx="826007" cy="12085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3148583"/>
              <a:ext cx="827531" cy="12085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3839" y="4274261"/>
              <a:ext cx="1698307" cy="15797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248525" y="3433317"/>
            <a:ext cx="109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B48200"/>
                </a:solidFill>
                <a:latin typeface="Corbel"/>
                <a:cs typeface="Corbel"/>
              </a:rPr>
              <a:t>Publish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047871" y="3433317"/>
            <a:ext cx="664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B48200"/>
                </a:solidFill>
                <a:latin typeface="Corbel"/>
                <a:cs typeface="Corbel"/>
              </a:rPr>
              <a:t>Find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0471" y="4499813"/>
            <a:ext cx="697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B48200"/>
                </a:solidFill>
                <a:latin typeface="Corbel"/>
                <a:cs typeface="Corbel"/>
              </a:rPr>
              <a:t>Bind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23" name="object 23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3039" y="1703831"/>
              <a:ext cx="787146" cy="487146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33060" y="1938856"/>
            <a:ext cx="381000" cy="4431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13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Architecture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2" y="565391"/>
            <a:ext cx="1872233" cy="5463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636" y="1827733"/>
            <a:ext cx="664083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Service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Service</a:t>
            </a:r>
            <a:r>
              <a:rPr sz="3200" b="1" spc="-1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Oriented</a:t>
            </a:r>
            <a:r>
              <a:rPr sz="3200" b="1" spc="-1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Architecture</a:t>
            </a:r>
            <a:r>
              <a:rPr sz="3200" b="1" spc="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(SOA)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Service</a:t>
            </a:r>
            <a:r>
              <a:rPr sz="3200" spc="-12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Oriented</a:t>
            </a:r>
            <a:r>
              <a:rPr sz="3200" spc="-13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Computing</a:t>
            </a:r>
            <a:r>
              <a:rPr sz="3200" spc="3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(SOC)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Reference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95" y="559282"/>
              <a:ext cx="3565398" cy="4229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1703832"/>
              <a:ext cx="787146" cy="487146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71089" y="1877009"/>
            <a:ext cx="8887460" cy="41414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1470" marR="20320" indent="-318770" algn="just">
              <a:lnSpc>
                <a:spcPct val="80000"/>
              </a:lnSpc>
              <a:spcBef>
                <a:spcPts val="819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dirty="0">
                <a:latin typeface="Corbel"/>
                <a:cs typeface="Corbel"/>
              </a:rPr>
              <a:t>An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architectural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style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building software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applications 	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promotes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loose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coupling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between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components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so 	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can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reuse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them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work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within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distributed 	</a:t>
            </a:r>
            <a:r>
              <a:rPr sz="3000" dirty="0">
                <a:latin typeface="Corbel"/>
                <a:cs typeface="Corbel"/>
              </a:rPr>
              <a:t>systems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architecture</a:t>
            </a:r>
            <a:endParaRPr sz="3000">
              <a:latin typeface="Corbel"/>
              <a:cs typeface="Corbel"/>
            </a:endParaRPr>
          </a:p>
          <a:p>
            <a:pPr marL="331470" indent="-318770" algn="just">
              <a:lnSpc>
                <a:spcPts val="2520"/>
              </a:lnSpc>
              <a:buClr>
                <a:srgbClr val="EFAC00"/>
              </a:buClr>
              <a:buSzPct val="80000"/>
              <a:buFont typeface="Cambria"/>
              <a:buChar char="◾"/>
              <a:tabLst>
                <a:tab pos="331470" algn="l"/>
              </a:tabLst>
            </a:pPr>
            <a:r>
              <a:rPr sz="3000" dirty="0">
                <a:latin typeface="Corbel"/>
                <a:cs typeface="Corbel"/>
              </a:rPr>
              <a:t>Loose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coupling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an</a:t>
            </a:r>
            <a:r>
              <a:rPr sz="3000" b="1" spc="-5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approach</a:t>
            </a:r>
            <a:r>
              <a:rPr sz="3000" b="1" spc="-20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to</a:t>
            </a:r>
            <a:r>
              <a:rPr sz="3000" b="1" spc="-5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interconnecting</a:t>
            </a:r>
            <a:r>
              <a:rPr sz="3000" b="1" spc="-45" dirty="0">
                <a:latin typeface="Corbel"/>
                <a:cs typeface="Corbel"/>
              </a:rPr>
              <a:t> </a:t>
            </a:r>
            <a:r>
              <a:rPr sz="3000" b="1" spc="-25" dirty="0">
                <a:latin typeface="Corbel"/>
                <a:cs typeface="Corbel"/>
              </a:rPr>
              <a:t>the</a:t>
            </a:r>
            <a:endParaRPr sz="3000">
              <a:latin typeface="Corbel"/>
              <a:cs typeface="Corbel"/>
            </a:endParaRPr>
          </a:p>
          <a:p>
            <a:pPr marL="332740" marR="307975">
              <a:lnSpc>
                <a:spcPts val="2880"/>
              </a:lnSpc>
              <a:spcBef>
                <a:spcPts val="340"/>
              </a:spcBef>
            </a:pPr>
            <a:r>
              <a:rPr sz="3000" b="1" dirty="0">
                <a:latin typeface="Corbel"/>
                <a:cs typeface="Corbel"/>
              </a:rPr>
              <a:t>components</a:t>
            </a:r>
            <a:r>
              <a:rPr sz="3000" b="1" spc="-2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in</a:t>
            </a:r>
            <a:r>
              <a:rPr sz="3000" b="1" spc="-2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a</a:t>
            </a:r>
            <a:r>
              <a:rPr sz="3000" b="1" spc="-30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system</a:t>
            </a:r>
            <a:r>
              <a:rPr sz="3000" b="1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so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those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components, </a:t>
            </a:r>
            <a:r>
              <a:rPr sz="3000" dirty="0">
                <a:latin typeface="Corbel"/>
                <a:cs typeface="Corbel"/>
              </a:rPr>
              <a:t>also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called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elements,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depend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on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each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other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the </a:t>
            </a:r>
            <a:r>
              <a:rPr sz="3000" dirty="0">
                <a:latin typeface="Corbel"/>
                <a:cs typeface="Corbel"/>
              </a:rPr>
              <a:t>least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extent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practicable.</a:t>
            </a:r>
            <a:endParaRPr sz="3000">
              <a:latin typeface="Corbel"/>
              <a:cs typeface="Corbel"/>
            </a:endParaRPr>
          </a:p>
          <a:p>
            <a:pPr marL="332105" indent="-319405">
              <a:lnSpc>
                <a:spcPts val="2545"/>
              </a:lnSpc>
              <a:buClr>
                <a:srgbClr val="EFAC00"/>
              </a:buClr>
              <a:buSzPct val="80000"/>
              <a:buFont typeface="Cambria"/>
              <a:buChar char="◾"/>
              <a:tabLst>
                <a:tab pos="332105" algn="l"/>
              </a:tabLst>
            </a:pPr>
            <a:r>
              <a:rPr sz="3000" dirty="0">
                <a:latin typeface="Corbel"/>
                <a:cs typeface="Corbel"/>
              </a:rPr>
              <a:t>This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architecture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has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been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wide-</a:t>
            </a:r>
            <a:r>
              <a:rPr sz="3000" spc="-10" dirty="0">
                <a:latin typeface="Corbel"/>
                <a:cs typeface="Corbel"/>
              </a:rPr>
              <a:t>accepted</a:t>
            </a:r>
            <a:endParaRPr sz="3000">
              <a:latin typeface="Corbel"/>
              <a:cs typeface="Corbel"/>
            </a:endParaRPr>
          </a:p>
          <a:p>
            <a:pPr marL="332740" marR="789305" indent="-320040">
              <a:lnSpc>
                <a:spcPct val="80000"/>
              </a:lnSpc>
              <a:spcBef>
                <a:spcPts val="360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dirty="0">
                <a:latin typeface="Corbel"/>
                <a:cs typeface="Corbel"/>
              </a:rPr>
              <a:t>Some</a:t>
            </a:r>
            <a:r>
              <a:rPr sz="3000" spc="-1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SOA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product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has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been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built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by</a:t>
            </a:r>
            <a:r>
              <a:rPr sz="3000" spc="-1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Oracle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(SOA </a:t>
            </a:r>
            <a:r>
              <a:rPr sz="3000" dirty="0">
                <a:latin typeface="Corbel"/>
                <a:cs typeface="Corbel"/>
              </a:rPr>
              <a:t>Suite),</a:t>
            </a:r>
            <a:r>
              <a:rPr sz="3000" spc="-10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IBM(Websphere),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Microsoft(BizTalk)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633060" y="1938856"/>
            <a:ext cx="381000" cy="4431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13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Architecture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565391"/>
              <a:ext cx="7526273" cy="5463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3361944"/>
              <a:ext cx="787146" cy="15552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3597948"/>
            <a:ext cx="381000" cy="1113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8857" y="1688696"/>
            <a:ext cx="6005953" cy="499231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565391"/>
            <a:ext cx="3708654" cy="5463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9089" y="2108454"/>
            <a:ext cx="7944604" cy="40957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565391"/>
            <a:ext cx="3723894" cy="5463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44" y="1905000"/>
            <a:ext cx="7962900" cy="4572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4568" y="2651760"/>
            <a:ext cx="3762755" cy="32857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3" y="565365"/>
              <a:ext cx="3352038" cy="4168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1703832"/>
              <a:ext cx="787146" cy="487146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99689" y="1805381"/>
            <a:ext cx="551688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Is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core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SOC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platform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Increases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quality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0" dirty="0">
                <a:latin typeface="Corbel"/>
                <a:cs typeface="Corbel"/>
              </a:rPr>
              <a:t> service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Greater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interoperability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Loosely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coupled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Easier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integrate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Increased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reuse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Reduce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costs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633060" y="1938856"/>
            <a:ext cx="381000" cy="4431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13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Architecture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Overview</a:t>
            </a:r>
            <a:r>
              <a:rPr spc="-9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Data</a:t>
            </a:r>
            <a:r>
              <a:rPr spc="-85" dirty="0"/>
              <a:t> </a:t>
            </a:r>
            <a:r>
              <a:rPr dirty="0"/>
              <a:t>Center</a:t>
            </a:r>
            <a:r>
              <a:rPr spc="-85" dirty="0"/>
              <a:t> </a:t>
            </a:r>
            <a:r>
              <a:rPr spc="-25"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10146665" cy="3890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80365" indent="-229235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A</a:t>
            </a:r>
            <a:r>
              <a:rPr sz="2800" spc="-1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data</a:t>
            </a:r>
            <a:r>
              <a:rPr sz="28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center</a:t>
            </a:r>
            <a:r>
              <a:rPr sz="28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is</a:t>
            </a:r>
            <a:r>
              <a:rPr sz="28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specialized</a:t>
            </a:r>
            <a:r>
              <a:rPr sz="28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8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infrastructure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that</a:t>
            </a:r>
            <a:r>
              <a:rPr sz="28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houses </a:t>
            </a:r>
            <a:r>
              <a:rPr sz="2800" b="1" spc="-10" dirty="0">
                <a:latin typeface="Calibri"/>
                <a:cs typeface="Calibri"/>
              </a:rPr>
              <a:t>centralized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resources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2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such</a:t>
            </a:r>
            <a:r>
              <a:rPr sz="2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as</a:t>
            </a:r>
            <a:r>
              <a:rPr sz="2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servers,</a:t>
            </a:r>
            <a:r>
              <a:rPr sz="28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databases,</a:t>
            </a:r>
            <a:r>
              <a:rPr sz="2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and </a:t>
            </a:r>
            <a:r>
              <a:rPr sz="2800" dirty="0">
                <a:solidFill>
                  <a:srgbClr val="404040"/>
                </a:solidFill>
                <a:latin typeface="Microsoft Sans Serif"/>
                <a:cs typeface="Microsoft Sans Serif"/>
              </a:rPr>
              <a:t>software</a:t>
            </a:r>
            <a:r>
              <a:rPr sz="28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systems.</a:t>
            </a:r>
            <a:endParaRPr sz="2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Key</a:t>
            </a:r>
            <a:r>
              <a:rPr sz="2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Components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698500" marR="661035" lvl="1" indent="-228600">
              <a:lnSpc>
                <a:spcPts val="2590"/>
              </a:lnSpc>
              <a:spcBef>
                <a:spcPts val="56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Hardware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sz="24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Standardized</a:t>
            </a:r>
            <a:r>
              <a:rPr sz="24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commodity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servers</a:t>
            </a:r>
            <a:r>
              <a:rPr sz="24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with</a:t>
            </a:r>
            <a:r>
              <a:rPr sz="24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high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computing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power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storage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capacity.</a:t>
            </a:r>
            <a:endParaRPr sz="2400">
              <a:latin typeface="Microsoft Sans Serif"/>
              <a:cs typeface="Microsoft Sans Serif"/>
            </a:endParaRPr>
          </a:p>
          <a:p>
            <a:pPr marL="698500" marR="473075" lvl="1" indent="-228600">
              <a:lnSpc>
                <a:spcPts val="2590"/>
              </a:lnSpc>
              <a:spcBef>
                <a:spcPts val="50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Storage</a:t>
            </a:r>
            <a:r>
              <a:rPr sz="2400" b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Systems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Disk</a:t>
            </a:r>
            <a:r>
              <a:rPr sz="24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arrays</a:t>
            </a:r>
            <a:r>
              <a:rPr sz="24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(RAID)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24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storage</a:t>
            </a:r>
            <a:r>
              <a:rPr sz="24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virtualization,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and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technologies</a:t>
            </a:r>
            <a:r>
              <a:rPr sz="2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like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DAS,</a:t>
            </a:r>
            <a:r>
              <a:rPr sz="24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SAN,</a:t>
            </a:r>
            <a:r>
              <a:rPr sz="24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4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NAS.</a:t>
            </a:r>
            <a:endParaRPr sz="2400">
              <a:latin typeface="Microsoft Sans Serif"/>
              <a:cs typeface="Microsoft Sans Serif"/>
            </a:endParaRPr>
          </a:p>
          <a:p>
            <a:pPr marL="698500" marR="5080" lvl="1" indent="-228600">
              <a:lnSpc>
                <a:spcPts val="2520"/>
              </a:lnSpc>
              <a:spcBef>
                <a:spcPts val="56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Networking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sz="24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High-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capacity</a:t>
            </a:r>
            <a:r>
              <a:rPr sz="2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network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hardware,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LAN/SAN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fabrics,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NAS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gateways,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content-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aware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routing.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2" y="565391"/>
            <a:ext cx="1872233" cy="5463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6289" y="1805381"/>
            <a:ext cx="638873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DDDFE4"/>
                </a:solidFill>
                <a:latin typeface="Corbel"/>
                <a:cs typeface="Corbel"/>
              </a:rPr>
              <a:t>Service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Service</a:t>
            </a:r>
            <a:r>
              <a:rPr sz="3200" spc="-14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Oriented</a:t>
            </a:r>
            <a:r>
              <a:rPr sz="3200" spc="-165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BDBDC1"/>
                </a:solidFill>
                <a:latin typeface="Corbel"/>
                <a:cs typeface="Corbel"/>
              </a:rPr>
              <a:t>Architecture</a:t>
            </a:r>
            <a:r>
              <a:rPr sz="3200" spc="-30" dirty="0">
                <a:solidFill>
                  <a:srgbClr val="BDBDC1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(SOA)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Service</a:t>
            </a:r>
            <a:r>
              <a:rPr sz="3200" b="1" spc="-1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Oriented</a:t>
            </a:r>
            <a:r>
              <a:rPr sz="3200" b="1" spc="-1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Computing</a:t>
            </a:r>
            <a:r>
              <a:rPr sz="3200" b="1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(SOC)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BDBDC1"/>
                </a:solidFill>
                <a:latin typeface="Corbel"/>
                <a:cs typeface="Corbel"/>
              </a:rPr>
              <a:t>Reference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187" y="559282"/>
            <a:ext cx="2390394" cy="4229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71089" y="1528013"/>
            <a:ext cx="9295130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427990" indent="-320040">
              <a:lnSpc>
                <a:spcPct val="90000"/>
              </a:lnSpc>
              <a:spcBef>
                <a:spcPts val="490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SOC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emerging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cross-</a:t>
            </a:r>
            <a:r>
              <a:rPr sz="3200" dirty="0">
                <a:latin typeface="Corbel"/>
                <a:cs typeface="Corbel"/>
              </a:rPr>
              <a:t>disciplinary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paradigm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for </a:t>
            </a:r>
            <a:r>
              <a:rPr sz="3200" dirty="0">
                <a:latin typeface="Corbel"/>
                <a:cs typeface="Corbel"/>
              </a:rPr>
              <a:t>distributed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computing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changing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way </a:t>
            </a:r>
            <a:r>
              <a:rPr sz="3200" dirty="0">
                <a:latin typeface="Corbel"/>
                <a:cs typeface="Corbel"/>
              </a:rPr>
              <a:t>software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applications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designed,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architected, </a:t>
            </a:r>
            <a:r>
              <a:rPr sz="3200" dirty="0">
                <a:latin typeface="Corbel"/>
                <a:cs typeface="Corbel"/>
              </a:rPr>
              <a:t>delivered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consumed</a:t>
            </a:r>
            <a:endParaRPr sz="3200">
              <a:latin typeface="Corbel"/>
              <a:cs typeface="Corbel"/>
            </a:endParaRPr>
          </a:p>
          <a:p>
            <a:pPr marL="332740" marR="5080" indent="-320040">
              <a:lnSpc>
                <a:spcPct val="90000"/>
              </a:lnSpc>
              <a:spcBef>
                <a:spcPts val="3454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SOC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new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computing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paradigm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10" dirty="0">
                <a:latin typeface="Corbel"/>
                <a:cs typeface="Corbel"/>
              </a:rPr>
              <a:t> utilizes </a:t>
            </a:r>
            <a:r>
              <a:rPr sz="3200" dirty="0">
                <a:latin typeface="Corbel"/>
                <a:cs typeface="Corbel"/>
              </a:rPr>
              <a:t>services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basic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constructs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support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development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rapid,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low-</a:t>
            </a:r>
            <a:r>
              <a:rPr sz="3200" dirty="0">
                <a:latin typeface="Corbel"/>
                <a:cs typeface="Corbel"/>
              </a:rPr>
              <a:t>cost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easy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composition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distributed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applications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even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heterogeneous environments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1827276"/>
              <a:ext cx="787145" cy="462305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061907"/>
            <a:ext cx="381000" cy="418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9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Computing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565365"/>
              <a:ext cx="2599182" cy="4168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1827276"/>
              <a:ext cx="787145" cy="46230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47289" y="1652981"/>
            <a:ext cx="7155815" cy="3397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The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major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innovation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SOC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move </a:t>
            </a:r>
            <a:r>
              <a:rPr sz="3200" dirty="0">
                <a:latin typeface="Corbel"/>
                <a:cs typeface="Corbel"/>
              </a:rPr>
              <a:t>from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object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oriented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paradigm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50" dirty="0">
                <a:latin typeface="Corbel"/>
                <a:cs typeface="Corbel"/>
              </a:rPr>
              <a:t>a </a:t>
            </a:r>
            <a:r>
              <a:rPr sz="3200" dirty="0">
                <a:latin typeface="Corbel"/>
                <a:cs typeface="Corbel"/>
              </a:rPr>
              <a:t>service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oriented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one</a:t>
            </a:r>
            <a:endParaRPr sz="3200">
              <a:latin typeface="Corbel"/>
              <a:cs typeface="Corbel"/>
            </a:endParaRPr>
          </a:p>
          <a:p>
            <a:pPr marL="622300" lvl="1" indent="-271780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2300" algn="l"/>
              </a:tabLst>
            </a:pPr>
            <a:r>
              <a:rPr sz="2800" b="1" spc="-10" dirty="0">
                <a:solidFill>
                  <a:srgbClr val="9A302F"/>
                </a:solidFill>
                <a:latin typeface="Corbel"/>
                <a:cs typeface="Corbel"/>
              </a:rPr>
              <a:t>Object</a:t>
            </a:r>
            <a:r>
              <a:rPr sz="2800" b="1" spc="-125" dirty="0">
                <a:solidFill>
                  <a:srgbClr val="9A302F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9A302F"/>
                </a:solidFill>
                <a:latin typeface="Corbel"/>
                <a:cs typeface="Corbel"/>
              </a:rPr>
              <a:t>Oriented:</a:t>
            </a:r>
            <a:endParaRPr sz="2800">
              <a:latin typeface="Corbel"/>
              <a:cs typeface="Corbel"/>
            </a:endParaRPr>
          </a:p>
          <a:p>
            <a:pPr marL="1035685" lvl="2" indent="-227965">
              <a:lnSpc>
                <a:spcPct val="100000"/>
              </a:lnSpc>
              <a:spcBef>
                <a:spcPts val="605"/>
              </a:spcBef>
              <a:buClr>
                <a:srgbClr val="E66C7C"/>
              </a:buClr>
              <a:buFont typeface="Microsoft Sans Serif"/>
              <a:buChar char="▪"/>
              <a:tabLst>
                <a:tab pos="1035685" algn="l"/>
              </a:tabLst>
            </a:pPr>
            <a:r>
              <a:rPr sz="2400" dirty="0">
                <a:latin typeface="Corbel"/>
                <a:cs typeface="Corbel"/>
              </a:rPr>
              <a:t>Object:</a:t>
            </a:r>
            <a:r>
              <a:rPr sz="2400" spc="-10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stateful</a:t>
            </a:r>
            <a:endParaRPr sz="2400">
              <a:latin typeface="Corbel"/>
              <a:cs typeface="Corbel"/>
            </a:endParaRPr>
          </a:p>
          <a:p>
            <a:pPr marL="272415" marR="3882390" lvl="1" indent="-272415" algn="r">
              <a:lnSpc>
                <a:spcPct val="100000"/>
              </a:lnSpc>
              <a:spcBef>
                <a:spcPts val="64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272415" algn="l"/>
              </a:tabLst>
            </a:pPr>
            <a:r>
              <a:rPr sz="2800" b="1" spc="-10" dirty="0">
                <a:solidFill>
                  <a:srgbClr val="9A302F"/>
                </a:solidFill>
                <a:latin typeface="Corbel"/>
                <a:cs typeface="Corbel"/>
              </a:rPr>
              <a:t>Service</a:t>
            </a:r>
            <a:r>
              <a:rPr sz="2800" b="1" spc="-110" dirty="0">
                <a:solidFill>
                  <a:srgbClr val="9A302F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9A302F"/>
                </a:solidFill>
                <a:latin typeface="Corbel"/>
                <a:cs typeface="Corbel"/>
              </a:rPr>
              <a:t>Oriented:</a:t>
            </a:r>
            <a:endParaRPr sz="2800">
              <a:latin typeface="Corbel"/>
              <a:cs typeface="Corbel"/>
            </a:endParaRPr>
          </a:p>
          <a:p>
            <a:pPr marL="227965" marR="3945890" lvl="2" indent="-227965" algn="r">
              <a:lnSpc>
                <a:spcPct val="100000"/>
              </a:lnSpc>
              <a:spcBef>
                <a:spcPts val="605"/>
              </a:spcBef>
              <a:buClr>
                <a:srgbClr val="E66C7C"/>
              </a:buClr>
              <a:buFont typeface="Microsoft Sans Serif"/>
              <a:buChar char="▪"/>
              <a:tabLst>
                <a:tab pos="227965" algn="l"/>
              </a:tabLst>
            </a:pPr>
            <a:r>
              <a:rPr sz="2400" dirty="0">
                <a:latin typeface="Corbel"/>
                <a:cs typeface="Corbel"/>
              </a:rPr>
              <a:t>Service: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stateless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633060" y="2061907"/>
            <a:ext cx="381000" cy="418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9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Computing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18920"/>
            <a:chOff x="0" y="0"/>
            <a:chExt cx="12192000" cy="1518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18842"/>
              <a:ext cx="12192000" cy="99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434465"/>
            </a:xfrm>
            <a:custGeom>
              <a:avLst/>
              <a:gdLst/>
              <a:ahLst/>
              <a:cxnLst/>
              <a:rect l="l" t="t" r="r" b="b"/>
              <a:pathLst>
                <a:path w="12192000" h="1434465">
                  <a:moveTo>
                    <a:pt x="12192000" y="0"/>
                  </a:moveTo>
                  <a:lnTo>
                    <a:pt x="0" y="0"/>
                  </a:lnTo>
                  <a:lnTo>
                    <a:pt x="0" y="1434084"/>
                  </a:lnTo>
                  <a:lnTo>
                    <a:pt x="12192000" y="14340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576" y="585203"/>
              <a:ext cx="7799070" cy="497598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1437132"/>
          <a:ext cx="12268200" cy="512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93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ts val="149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Features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846455">
                        <a:lnSpc>
                          <a:spcPts val="149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Object-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computing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BE8F"/>
                    </a:solidFill>
                  </a:tcPr>
                </a:tc>
                <a:tc>
                  <a:txBody>
                    <a:bodyPr/>
                    <a:lstStyle/>
                    <a:p>
                      <a:pPr marL="1017905">
                        <a:lnSpc>
                          <a:spcPts val="149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Service-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computing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BE8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Methodology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9621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identifying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tightly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coupled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classes.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architecture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hierarchical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inheritance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relationships.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20014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identifying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loosely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coupled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composing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them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executable applications.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340" marR="24574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abstraction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cooperation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4859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often delegated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responsible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entire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life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cycle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application.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Developers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must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domain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programming.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40957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Development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 delegated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independent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parties: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builder,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provider,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broker.</a:t>
                      </a:r>
                      <a:r>
                        <a:rPr sz="1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builders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logic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know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implemented.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Service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6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providers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understand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614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services.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340" marR="42545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sharing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reuse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reuse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inheritance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975" marR="3067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members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library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functions.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Library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functions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imported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compilation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platform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dependent.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6413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reuse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 the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level.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standard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interfaces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published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repository.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4610" marR="270510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They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platform-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searched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remotely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accessed.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brokerage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enables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systematic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sharing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services.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Dynamic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binding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recomposition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Associating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name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method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runtime.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975" marR="12953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method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must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been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linked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executable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before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deployed.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Binding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request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runtime.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4610" marR="24637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discovered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been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deployed.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feature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allows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recomposed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runtime.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maintenance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117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Users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upgrade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software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regularly.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has to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stopped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perform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upgrading.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38227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code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resides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providers'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computers.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Services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updated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users' involvement.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524000" y="1447799"/>
            <a:ext cx="533400" cy="5410200"/>
          </a:xfrm>
          <a:custGeom>
            <a:avLst/>
            <a:gdLst/>
            <a:ahLst/>
            <a:cxnLst/>
            <a:rect l="l" t="t" r="r" b="b"/>
            <a:pathLst>
              <a:path w="533400" h="5410200">
                <a:moveTo>
                  <a:pt x="533400" y="0"/>
                </a:moveTo>
                <a:lnTo>
                  <a:pt x="0" y="0"/>
                </a:lnTo>
                <a:lnTo>
                  <a:pt x="0" y="5410200"/>
                </a:lnTo>
                <a:lnTo>
                  <a:pt x="533400" y="5410200"/>
                </a:lnTo>
                <a:lnTo>
                  <a:pt x="533400" y="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039" y="1827276"/>
            <a:ext cx="787145" cy="46230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3060" y="2061907"/>
            <a:ext cx="381000" cy="418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9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Computing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764" y="565391"/>
              <a:ext cx="4517898" cy="5463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1827276"/>
              <a:ext cx="787145" cy="46230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71089" y="1724609"/>
            <a:ext cx="7941945" cy="34099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323850" indent="-320040">
              <a:lnSpc>
                <a:spcPct val="80000"/>
              </a:lnSpc>
              <a:spcBef>
                <a:spcPts val="819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i="1" dirty="0">
                <a:latin typeface="Corbel"/>
                <a:cs typeface="Corbel"/>
              </a:rPr>
              <a:t>All</a:t>
            </a:r>
            <a:r>
              <a:rPr sz="3000" i="1" spc="-6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major</a:t>
            </a:r>
            <a:r>
              <a:rPr sz="3000" i="1" spc="-5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computer</a:t>
            </a:r>
            <a:r>
              <a:rPr sz="3000" i="1" spc="-8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corporations,</a:t>
            </a:r>
            <a:r>
              <a:rPr sz="3000" i="1" spc="-55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including</a:t>
            </a:r>
            <a:r>
              <a:rPr sz="3000" i="1" spc="-50" dirty="0">
                <a:latin typeface="Corbel"/>
                <a:cs typeface="Corbel"/>
              </a:rPr>
              <a:t> </a:t>
            </a:r>
            <a:r>
              <a:rPr sz="3000" i="1" spc="-20" dirty="0">
                <a:latin typeface="Corbel"/>
                <a:cs typeface="Corbel"/>
              </a:rPr>
              <a:t>BEA, </a:t>
            </a:r>
            <a:r>
              <a:rPr sz="3000" i="1" dirty="0">
                <a:latin typeface="Corbel"/>
                <a:cs typeface="Corbel"/>
              </a:rPr>
              <a:t>IBM,</a:t>
            </a:r>
            <a:r>
              <a:rPr sz="3000" i="1" spc="-60" dirty="0">
                <a:latin typeface="Corbel"/>
                <a:cs typeface="Corbel"/>
              </a:rPr>
              <a:t> </a:t>
            </a:r>
            <a:r>
              <a:rPr sz="3000" i="1" spc="-10" dirty="0">
                <a:latin typeface="Corbel"/>
                <a:cs typeface="Corbel"/>
              </a:rPr>
              <a:t>Microsoft,</a:t>
            </a:r>
            <a:r>
              <a:rPr sz="3000" i="1" spc="-14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Oracle,</a:t>
            </a:r>
            <a:r>
              <a:rPr sz="3000" i="1" spc="-25" dirty="0">
                <a:latin typeface="Corbel"/>
                <a:cs typeface="Corbel"/>
              </a:rPr>
              <a:t> </a:t>
            </a:r>
            <a:r>
              <a:rPr sz="3000" i="1" spc="-120" dirty="0">
                <a:latin typeface="Corbel"/>
                <a:cs typeface="Corbel"/>
              </a:rPr>
              <a:t>HP,</a:t>
            </a:r>
            <a:r>
              <a:rPr sz="3000" i="1" spc="-114" dirty="0">
                <a:latin typeface="Corbel"/>
                <a:cs typeface="Corbel"/>
              </a:rPr>
              <a:t> </a:t>
            </a:r>
            <a:r>
              <a:rPr sz="3000" i="1" spc="-75" dirty="0">
                <a:latin typeface="Corbel"/>
                <a:cs typeface="Corbel"/>
              </a:rPr>
              <a:t>SAP,</a:t>
            </a:r>
            <a:r>
              <a:rPr sz="3000" i="1" spc="-2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Intel, </a:t>
            </a:r>
            <a:r>
              <a:rPr sz="3000" spc="-10" dirty="0">
                <a:latin typeface="Corbel"/>
                <a:cs typeface="Corbel"/>
              </a:rPr>
              <a:t>Cisco, </a:t>
            </a:r>
            <a:r>
              <a:rPr sz="3000" spc="-20" dirty="0">
                <a:latin typeface="Corbel"/>
                <a:cs typeface="Corbel"/>
              </a:rPr>
              <a:t>Juniper,</a:t>
            </a:r>
            <a:r>
              <a:rPr sz="3000" spc="-114" dirty="0">
                <a:latin typeface="Corbel"/>
                <a:cs typeface="Corbel"/>
              </a:rPr>
              <a:t> </a:t>
            </a:r>
            <a:r>
              <a:rPr sz="3000" spc="-85" dirty="0">
                <a:latin typeface="Corbel"/>
                <a:cs typeface="Corbel"/>
              </a:rPr>
              <a:t>SAP,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8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Sun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Microsystems,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have </a:t>
            </a:r>
            <a:r>
              <a:rPr sz="3000" dirty="0">
                <a:latin typeface="Corbel"/>
                <a:cs typeface="Corbel"/>
              </a:rPr>
              <a:t>moved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towards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1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SOC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paradigm</a:t>
            </a:r>
            <a:endParaRPr sz="3000">
              <a:latin typeface="Corbel"/>
              <a:cs typeface="Corbel"/>
            </a:endParaRPr>
          </a:p>
          <a:p>
            <a:pPr marL="332740" marR="5080" indent="-320040">
              <a:lnSpc>
                <a:spcPts val="2880"/>
              </a:lnSpc>
              <a:spcBef>
                <a:spcPts val="2860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dirty="0">
                <a:latin typeface="Corbel"/>
                <a:cs typeface="Corbel"/>
              </a:rPr>
              <a:t>SOC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being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adopted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by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major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computer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uses, </a:t>
            </a:r>
            <a:r>
              <a:rPr sz="3000" dirty="0">
                <a:latin typeface="Corbel"/>
                <a:cs typeface="Corbel"/>
              </a:rPr>
              <a:t>including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banks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(Web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banking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services),</a:t>
            </a:r>
            <a:r>
              <a:rPr sz="3000" spc="-10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retailers (Web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shopping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services),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airlines</a:t>
            </a:r>
            <a:r>
              <a:rPr sz="3000" spc="-8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(Web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booking services)…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633060" y="2061907"/>
            <a:ext cx="381000" cy="418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9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Computing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2601595"/>
            </a:xfrm>
            <a:custGeom>
              <a:avLst/>
              <a:gdLst/>
              <a:ahLst/>
              <a:cxnLst/>
              <a:rect l="l" t="t" r="r" b="b"/>
              <a:pathLst>
                <a:path w="12192000" h="2601595">
                  <a:moveTo>
                    <a:pt x="12192000" y="0"/>
                  </a:moveTo>
                  <a:lnTo>
                    <a:pt x="0" y="0"/>
                  </a:lnTo>
                  <a:lnTo>
                    <a:pt x="0" y="2601467"/>
                  </a:lnTo>
                  <a:lnTo>
                    <a:pt x="12192000" y="26014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78607"/>
              <a:ext cx="12192000" cy="1120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601467"/>
              <a:ext cx="12192000" cy="47625"/>
            </a:xfrm>
            <a:custGeom>
              <a:avLst/>
              <a:gdLst/>
              <a:ahLst/>
              <a:cxnLst/>
              <a:rect l="l" t="t" r="r" b="b"/>
              <a:pathLst>
                <a:path w="12192000" h="47625">
                  <a:moveTo>
                    <a:pt x="12192000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12192000" y="472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595" y="565365"/>
              <a:ext cx="3469385" cy="4168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42489" y="2872867"/>
            <a:ext cx="561911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Service</a:t>
            </a:r>
            <a:r>
              <a:rPr sz="32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Oriented</a:t>
            </a:r>
            <a:r>
              <a:rPr sz="32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Architecture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Service</a:t>
            </a:r>
            <a:r>
              <a:rPr sz="32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Orientation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Service</a:t>
            </a:r>
            <a:r>
              <a:rPr sz="3200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Oriented</a:t>
            </a:r>
            <a:r>
              <a:rPr sz="32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Solution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Logic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Services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Service</a:t>
            </a:r>
            <a:r>
              <a:rPr sz="32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Compositions</a:t>
            </a:r>
            <a:endParaRPr sz="3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Service</a:t>
            </a:r>
            <a:r>
              <a:rPr sz="32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Inventory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95" y="565378"/>
              <a:ext cx="4969002" cy="5402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808732"/>
              <a:ext cx="787146" cy="26601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3046382"/>
            <a:ext cx="381000" cy="2216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  <a:tabLst>
                <a:tab pos="814705" algn="l"/>
              </a:tabLst>
            </a:pPr>
            <a:r>
              <a:rPr sz="2800" b="1" i="1" spc="-25" dirty="0">
                <a:solidFill>
                  <a:srgbClr val="EAEAEA"/>
                </a:solidFill>
                <a:latin typeface="Corbel"/>
                <a:cs typeface="Corbel"/>
              </a:rPr>
              <a:t>SOC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	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Elements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9689" y="1608785"/>
            <a:ext cx="7115175" cy="17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105" algn="l"/>
              </a:tabLst>
            </a:pPr>
            <a:r>
              <a:rPr sz="3000" dirty="0">
                <a:latin typeface="Corbel"/>
                <a:cs typeface="Corbel"/>
              </a:rPr>
              <a:t>Services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can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composed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other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services</a:t>
            </a:r>
            <a:endParaRPr sz="3000">
              <a:latin typeface="Corbel"/>
              <a:cs typeface="Corbel"/>
            </a:endParaRPr>
          </a:p>
          <a:p>
            <a:pPr marL="332740" marR="343535" indent="-320040">
              <a:lnSpc>
                <a:spcPts val="3240"/>
              </a:lnSpc>
              <a:spcBef>
                <a:spcPts val="3290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dirty="0">
                <a:latin typeface="Corbel"/>
                <a:cs typeface="Corbel"/>
              </a:rPr>
              <a:t>Services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can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composed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by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using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other </a:t>
            </a:r>
            <a:r>
              <a:rPr sz="3000" dirty="0">
                <a:latin typeface="Corbel"/>
                <a:cs typeface="Corbel"/>
              </a:rPr>
              <a:t>services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business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logic</a:t>
            </a:r>
            <a:endParaRPr sz="30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14800" y="3733800"/>
            <a:ext cx="3694429" cy="2630805"/>
            <a:chOff x="4114800" y="3733800"/>
            <a:chExt cx="3694429" cy="26308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3733800"/>
              <a:ext cx="1027176" cy="10302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5334000"/>
              <a:ext cx="1027176" cy="10302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5334000"/>
              <a:ext cx="1027176" cy="10302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5361" y="4420362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0"/>
                  </a:moveTo>
                  <a:lnTo>
                    <a:pt x="914399" y="1219200"/>
                  </a:lnTo>
                </a:path>
              </a:pathLst>
            </a:custGeom>
            <a:ln w="53340">
              <a:solidFill>
                <a:srgbClr val="B4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7562" y="4420362"/>
              <a:ext cx="914400" cy="1143000"/>
            </a:xfrm>
            <a:custGeom>
              <a:avLst/>
              <a:gdLst/>
              <a:ahLst/>
              <a:cxnLst/>
              <a:rect l="l" t="t" r="r" b="b"/>
              <a:pathLst>
                <a:path w="914400" h="1143000">
                  <a:moveTo>
                    <a:pt x="914400" y="0"/>
                  </a:moveTo>
                  <a:lnTo>
                    <a:pt x="0" y="1143000"/>
                  </a:lnTo>
                </a:path>
              </a:pathLst>
            </a:custGeom>
            <a:ln w="53340">
              <a:solidFill>
                <a:srgbClr val="B4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95" y="565378"/>
              <a:ext cx="4269486" cy="5402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808732"/>
              <a:ext cx="787146" cy="26601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3046382"/>
            <a:ext cx="381000" cy="2216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  <a:tabLst>
                <a:tab pos="814705" algn="l"/>
              </a:tabLst>
            </a:pPr>
            <a:r>
              <a:rPr sz="2800" b="1" i="1" spc="-25" dirty="0">
                <a:solidFill>
                  <a:srgbClr val="EAEAEA"/>
                </a:solidFill>
                <a:latin typeface="Corbel"/>
                <a:cs typeface="Corbel"/>
              </a:rPr>
              <a:t>SOC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	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Elements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3489" y="1579829"/>
            <a:ext cx="856170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95"/>
              </a:spcBef>
              <a:buClr>
                <a:srgbClr val="EFAC00"/>
              </a:buClr>
              <a:buSzPct val="80357"/>
              <a:buFont typeface="Cambria"/>
              <a:buChar char="◾"/>
              <a:tabLst>
                <a:tab pos="332740" algn="l"/>
              </a:tabLst>
            </a:pPr>
            <a:r>
              <a:rPr sz="2800" dirty="0">
                <a:latin typeface="Corbel"/>
                <a:cs typeface="Corbel"/>
              </a:rPr>
              <a:t>A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service</a:t>
            </a:r>
            <a:r>
              <a:rPr sz="2800" i="1" spc="-55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inventory</a:t>
            </a:r>
            <a:r>
              <a:rPr sz="2800" i="1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is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independently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standardized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and </a:t>
            </a:r>
            <a:r>
              <a:rPr sz="2800" dirty="0">
                <a:latin typeface="Corbel"/>
                <a:cs typeface="Corbel"/>
              </a:rPr>
              <a:t>governed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collection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complementary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services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within</a:t>
            </a:r>
            <a:r>
              <a:rPr sz="2800" spc="-50" dirty="0">
                <a:latin typeface="Corbel"/>
                <a:cs typeface="Corbel"/>
              </a:rPr>
              <a:t> a </a:t>
            </a:r>
            <a:r>
              <a:rPr sz="2800" dirty="0">
                <a:latin typeface="Corbel"/>
                <a:cs typeface="Corbel"/>
              </a:rPr>
              <a:t>boundary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represents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enterprise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meaningful </a:t>
            </a:r>
            <a:r>
              <a:rPr sz="2800" dirty="0">
                <a:latin typeface="Corbel"/>
                <a:cs typeface="Corbel"/>
              </a:rPr>
              <a:t>segment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enterprise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06340" y="3948684"/>
            <a:ext cx="2714625" cy="2552700"/>
            <a:chOff x="5006340" y="3948684"/>
            <a:chExt cx="2714625" cy="2552700"/>
          </a:xfrm>
        </p:grpSpPr>
        <p:sp>
          <p:nvSpPr>
            <p:cNvPr id="9" name="object 9"/>
            <p:cNvSpPr/>
            <p:nvPr/>
          </p:nvSpPr>
          <p:spPr>
            <a:xfrm>
              <a:off x="5006340" y="3948684"/>
              <a:ext cx="2714625" cy="2552700"/>
            </a:xfrm>
            <a:custGeom>
              <a:avLst/>
              <a:gdLst/>
              <a:ahLst/>
              <a:cxnLst/>
              <a:rect l="l" t="t" r="r" b="b"/>
              <a:pathLst>
                <a:path w="2714625" h="2552700">
                  <a:moveTo>
                    <a:pt x="2382774" y="2540000"/>
                  </a:moveTo>
                  <a:lnTo>
                    <a:pt x="1851" y="2540000"/>
                  </a:lnTo>
                  <a:lnTo>
                    <a:pt x="6905" y="2552700"/>
                  </a:lnTo>
                  <a:lnTo>
                    <a:pt x="2361438" y="2552700"/>
                  </a:lnTo>
                  <a:lnTo>
                    <a:pt x="2382774" y="2540000"/>
                  </a:lnTo>
                  <a:close/>
                </a:path>
                <a:path w="2714625" h="2552700">
                  <a:moveTo>
                    <a:pt x="319485" y="38214"/>
                  </a:moveTo>
                  <a:lnTo>
                    <a:pt x="250144" y="38214"/>
                  </a:lnTo>
                  <a:lnTo>
                    <a:pt x="231139" y="50800"/>
                  </a:lnTo>
                  <a:lnTo>
                    <a:pt x="194690" y="76200"/>
                  </a:lnTo>
                  <a:lnTo>
                    <a:pt x="160655" y="101600"/>
                  </a:lnTo>
                  <a:lnTo>
                    <a:pt x="129286" y="127000"/>
                  </a:lnTo>
                  <a:lnTo>
                    <a:pt x="100711" y="152400"/>
                  </a:lnTo>
                  <a:lnTo>
                    <a:pt x="87630" y="177800"/>
                  </a:lnTo>
                  <a:lnTo>
                    <a:pt x="75437" y="190500"/>
                  </a:lnTo>
                  <a:lnTo>
                    <a:pt x="63881" y="215900"/>
                  </a:lnTo>
                  <a:lnTo>
                    <a:pt x="53212" y="228600"/>
                  </a:lnTo>
                  <a:lnTo>
                    <a:pt x="43434" y="254000"/>
                  </a:lnTo>
                  <a:lnTo>
                    <a:pt x="34671" y="266700"/>
                  </a:lnTo>
                  <a:lnTo>
                    <a:pt x="26670" y="292100"/>
                  </a:lnTo>
                  <a:lnTo>
                    <a:pt x="19685" y="304800"/>
                  </a:lnTo>
                  <a:lnTo>
                    <a:pt x="13843" y="330200"/>
                  </a:lnTo>
                  <a:lnTo>
                    <a:pt x="8889" y="355600"/>
                  </a:lnTo>
                  <a:lnTo>
                    <a:pt x="5080" y="368300"/>
                  </a:lnTo>
                  <a:lnTo>
                    <a:pt x="2286" y="393700"/>
                  </a:lnTo>
                  <a:lnTo>
                    <a:pt x="635" y="419100"/>
                  </a:lnTo>
                  <a:lnTo>
                    <a:pt x="0" y="444500"/>
                  </a:lnTo>
                  <a:lnTo>
                    <a:pt x="0" y="2540000"/>
                  </a:lnTo>
                  <a:lnTo>
                    <a:pt x="2403602" y="2540000"/>
                  </a:lnTo>
                  <a:lnTo>
                    <a:pt x="2424303" y="2527300"/>
                  </a:lnTo>
                  <a:lnTo>
                    <a:pt x="28321" y="2527300"/>
                  </a:lnTo>
                  <a:lnTo>
                    <a:pt x="28321" y="444500"/>
                  </a:lnTo>
                  <a:lnTo>
                    <a:pt x="28956" y="419100"/>
                  </a:lnTo>
                  <a:lnTo>
                    <a:pt x="30480" y="393700"/>
                  </a:lnTo>
                  <a:lnTo>
                    <a:pt x="33147" y="381000"/>
                  </a:lnTo>
                  <a:lnTo>
                    <a:pt x="36702" y="355600"/>
                  </a:lnTo>
                  <a:lnTo>
                    <a:pt x="41401" y="330200"/>
                  </a:lnTo>
                  <a:lnTo>
                    <a:pt x="46989" y="317500"/>
                  </a:lnTo>
                  <a:lnTo>
                    <a:pt x="53467" y="292100"/>
                  </a:lnTo>
                  <a:lnTo>
                    <a:pt x="60960" y="279400"/>
                  </a:lnTo>
                  <a:lnTo>
                    <a:pt x="69214" y="254000"/>
                  </a:lnTo>
                  <a:lnTo>
                    <a:pt x="78359" y="241300"/>
                  </a:lnTo>
                  <a:lnTo>
                    <a:pt x="88392" y="228600"/>
                  </a:lnTo>
                  <a:lnTo>
                    <a:pt x="99187" y="203200"/>
                  </a:lnTo>
                  <a:lnTo>
                    <a:pt x="110744" y="190500"/>
                  </a:lnTo>
                  <a:lnTo>
                    <a:pt x="123062" y="177800"/>
                  </a:lnTo>
                  <a:lnTo>
                    <a:pt x="136017" y="165100"/>
                  </a:lnTo>
                  <a:lnTo>
                    <a:pt x="149860" y="152400"/>
                  </a:lnTo>
                  <a:lnTo>
                    <a:pt x="164211" y="127000"/>
                  </a:lnTo>
                  <a:lnTo>
                    <a:pt x="179197" y="114300"/>
                  </a:lnTo>
                  <a:lnTo>
                    <a:pt x="194945" y="101600"/>
                  </a:lnTo>
                  <a:lnTo>
                    <a:pt x="211200" y="101600"/>
                  </a:lnTo>
                  <a:lnTo>
                    <a:pt x="227964" y="88900"/>
                  </a:lnTo>
                  <a:lnTo>
                    <a:pt x="245363" y="76200"/>
                  </a:lnTo>
                  <a:lnTo>
                    <a:pt x="263271" y="63500"/>
                  </a:lnTo>
                  <a:lnTo>
                    <a:pt x="281559" y="63500"/>
                  </a:lnTo>
                  <a:lnTo>
                    <a:pt x="300355" y="50800"/>
                  </a:lnTo>
                  <a:lnTo>
                    <a:pt x="319485" y="38214"/>
                  </a:lnTo>
                  <a:close/>
                </a:path>
                <a:path w="2714625" h="2552700">
                  <a:moveTo>
                    <a:pt x="254762" y="88900"/>
                  </a:moveTo>
                  <a:lnTo>
                    <a:pt x="233045" y="88900"/>
                  </a:lnTo>
                  <a:lnTo>
                    <a:pt x="216662" y="101600"/>
                  </a:lnTo>
                  <a:lnTo>
                    <a:pt x="185420" y="127000"/>
                  </a:lnTo>
                  <a:lnTo>
                    <a:pt x="156590" y="152400"/>
                  </a:lnTo>
                  <a:lnTo>
                    <a:pt x="118490" y="203200"/>
                  </a:lnTo>
                  <a:lnTo>
                    <a:pt x="107187" y="215900"/>
                  </a:lnTo>
                  <a:lnTo>
                    <a:pt x="96520" y="228600"/>
                  </a:lnTo>
                  <a:lnTo>
                    <a:pt x="86868" y="241300"/>
                  </a:lnTo>
                  <a:lnTo>
                    <a:pt x="77850" y="266700"/>
                  </a:lnTo>
                  <a:lnTo>
                    <a:pt x="69723" y="279400"/>
                  </a:lnTo>
                  <a:lnTo>
                    <a:pt x="62484" y="304800"/>
                  </a:lnTo>
                  <a:lnTo>
                    <a:pt x="56134" y="317500"/>
                  </a:lnTo>
                  <a:lnTo>
                    <a:pt x="50673" y="342900"/>
                  </a:lnTo>
                  <a:lnTo>
                    <a:pt x="46100" y="355600"/>
                  </a:lnTo>
                  <a:lnTo>
                    <a:pt x="42545" y="381000"/>
                  </a:lnTo>
                  <a:lnTo>
                    <a:pt x="40005" y="393700"/>
                  </a:lnTo>
                  <a:lnTo>
                    <a:pt x="38354" y="419100"/>
                  </a:lnTo>
                  <a:lnTo>
                    <a:pt x="37846" y="444500"/>
                  </a:lnTo>
                  <a:lnTo>
                    <a:pt x="37846" y="2527300"/>
                  </a:lnTo>
                  <a:lnTo>
                    <a:pt x="2271141" y="2527300"/>
                  </a:lnTo>
                  <a:lnTo>
                    <a:pt x="2291968" y="2514600"/>
                  </a:lnTo>
                  <a:lnTo>
                    <a:pt x="47244" y="2514600"/>
                  </a:lnTo>
                  <a:lnTo>
                    <a:pt x="47244" y="444500"/>
                  </a:lnTo>
                  <a:lnTo>
                    <a:pt x="47751" y="419100"/>
                  </a:lnTo>
                  <a:lnTo>
                    <a:pt x="49402" y="393700"/>
                  </a:lnTo>
                  <a:lnTo>
                    <a:pt x="51943" y="381000"/>
                  </a:lnTo>
                  <a:lnTo>
                    <a:pt x="55372" y="355600"/>
                  </a:lnTo>
                  <a:lnTo>
                    <a:pt x="59817" y="342900"/>
                  </a:lnTo>
                  <a:lnTo>
                    <a:pt x="65150" y="317500"/>
                  </a:lnTo>
                  <a:lnTo>
                    <a:pt x="71374" y="304800"/>
                  </a:lnTo>
                  <a:lnTo>
                    <a:pt x="78486" y="279400"/>
                  </a:lnTo>
                  <a:lnTo>
                    <a:pt x="86487" y="266700"/>
                  </a:lnTo>
                  <a:lnTo>
                    <a:pt x="95250" y="254000"/>
                  </a:lnTo>
                  <a:lnTo>
                    <a:pt x="104775" y="228600"/>
                  </a:lnTo>
                  <a:lnTo>
                    <a:pt x="137922" y="190500"/>
                  </a:lnTo>
                  <a:lnTo>
                    <a:pt x="177292" y="152400"/>
                  </a:lnTo>
                  <a:lnTo>
                    <a:pt x="206629" y="127000"/>
                  </a:lnTo>
                  <a:lnTo>
                    <a:pt x="238125" y="101600"/>
                  </a:lnTo>
                  <a:lnTo>
                    <a:pt x="254762" y="88900"/>
                  </a:lnTo>
                  <a:close/>
                </a:path>
                <a:path w="2714625" h="2552700">
                  <a:moveTo>
                    <a:pt x="2714243" y="25400"/>
                  </a:moveTo>
                  <a:lnTo>
                    <a:pt x="2685923" y="25400"/>
                  </a:lnTo>
                  <a:lnTo>
                    <a:pt x="2685923" y="2120900"/>
                  </a:lnTo>
                  <a:lnTo>
                    <a:pt x="2685288" y="2133600"/>
                  </a:lnTo>
                  <a:lnTo>
                    <a:pt x="2683764" y="2159000"/>
                  </a:lnTo>
                  <a:lnTo>
                    <a:pt x="2681096" y="2184400"/>
                  </a:lnTo>
                  <a:lnTo>
                    <a:pt x="2677541" y="2197100"/>
                  </a:lnTo>
                  <a:lnTo>
                    <a:pt x="2672841" y="2222500"/>
                  </a:lnTo>
                  <a:lnTo>
                    <a:pt x="2667254" y="2235200"/>
                  </a:lnTo>
                  <a:lnTo>
                    <a:pt x="2660650" y="2260600"/>
                  </a:lnTo>
                  <a:lnTo>
                    <a:pt x="2653284" y="2273300"/>
                  </a:lnTo>
                  <a:lnTo>
                    <a:pt x="2645029" y="2298700"/>
                  </a:lnTo>
                  <a:lnTo>
                    <a:pt x="2635885" y="2311400"/>
                  </a:lnTo>
                  <a:lnTo>
                    <a:pt x="2625852" y="2336800"/>
                  </a:lnTo>
                  <a:lnTo>
                    <a:pt x="2615057" y="2349500"/>
                  </a:lnTo>
                  <a:lnTo>
                    <a:pt x="2603500" y="2362200"/>
                  </a:lnTo>
                  <a:lnTo>
                    <a:pt x="2591181" y="2374900"/>
                  </a:lnTo>
                  <a:lnTo>
                    <a:pt x="2578227" y="2400300"/>
                  </a:lnTo>
                  <a:lnTo>
                    <a:pt x="2535046" y="2438400"/>
                  </a:lnTo>
                  <a:lnTo>
                    <a:pt x="2503042" y="2463800"/>
                  </a:lnTo>
                  <a:lnTo>
                    <a:pt x="2486279" y="2476500"/>
                  </a:lnTo>
                  <a:lnTo>
                    <a:pt x="2468880" y="2476500"/>
                  </a:lnTo>
                  <a:lnTo>
                    <a:pt x="2451100" y="2489200"/>
                  </a:lnTo>
                  <a:lnTo>
                    <a:pt x="2432685" y="2501900"/>
                  </a:lnTo>
                  <a:lnTo>
                    <a:pt x="2413889" y="2501900"/>
                  </a:lnTo>
                  <a:lnTo>
                    <a:pt x="2394585" y="2514600"/>
                  </a:lnTo>
                  <a:lnTo>
                    <a:pt x="2375027" y="2514600"/>
                  </a:lnTo>
                  <a:lnTo>
                    <a:pt x="2354961" y="2527300"/>
                  </a:lnTo>
                  <a:lnTo>
                    <a:pt x="2444368" y="2527300"/>
                  </a:lnTo>
                  <a:lnTo>
                    <a:pt x="2464054" y="2514600"/>
                  </a:lnTo>
                  <a:lnTo>
                    <a:pt x="2501645" y="2489200"/>
                  </a:lnTo>
                  <a:lnTo>
                    <a:pt x="2519553" y="2489200"/>
                  </a:lnTo>
                  <a:lnTo>
                    <a:pt x="2536952" y="2476500"/>
                  </a:lnTo>
                  <a:lnTo>
                    <a:pt x="2553589" y="2463800"/>
                  </a:lnTo>
                  <a:lnTo>
                    <a:pt x="2569591" y="2438400"/>
                  </a:lnTo>
                  <a:lnTo>
                    <a:pt x="2584958" y="2425700"/>
                  </a:lnTo>
                  <a:lnTo>
                    <a:pt x="2599563" y="2413000"/>
                  </a:lnTo>
                  <a:lnTo>
                    <a:pt x="2613406" y="2400300"/>
                  </a:lnTo>
                  <a:lnTo>
                    <a:pt x="2626614" y="2374900"/>
                  </a:lnTo>
                  <a:lnTo>
                    <a:pt x="2638933" y="2362200"/>
                  </a:lnTo>
                  <a:lnTo>
                    <a:pt x="2650490" y="2349500"/>
                  </a:lnTo>
                  <a:lnTo>
                    <a:pt x="2661031" y="2324100"/>
                  </a:lnTo>
                  <a:lnTo>
                    <a:pt x="2670810" y="2311400"/>
                  </a:lnTo>
                  <a:lnTo>
                    <a:pt x="2679573" y="2286000"/>
                  </a:lnTo>
                  <a:lnTo>
                    <a:pt x="2687574" y="2273300"/>
                  </a:lnTo>
                  <a:lnTo>
                    <a:pt x="2694432" y="2247900"/>
                  </a:lnTo>
                  <a:lnTo>
                    <a:pt x="2700401" y="2222500"/>
                  </a:lnTo>
                  <a:lnTo>
                    <a:pt x="2705354" y="2209800"/>
                  </a:lnTo>
                  <a:lnTo>
                    <a:pt x="2709164" y="2184400"/>
                  </a:lnTo>
                  <a:lnTo>
                    <a:pt x="2711958" y="2159000"/>
                  </a:lnTo>
                  <a:lnTo>
                    <a:pt x="2713609" y="2133600"/>
                  </a:lnTo>
                  <a:lnTo>
                    <a:pt x="2714243" y="2120900"/>
                  </a:lnTo>
                  <a:lnTo>
                    <a:pt x="2714243" y="25400"/>
                  </a:lnTo>
                  <a:close/>
                </a:path>
                <a:path w="2714625" h="2552700">
                  <a:moveTo>
                    <a:pt x="2391537" y="2501900"/>
                  </a:moveTo>
                  <a:lnTo>
                    <a:pt x="2331212" y="2501900"/>
                  </a:lnTo>
                  <a:lnTo>
                    <a:pt x="2311400" y="2514600"/>
                  </a:lnTo>
                  <a:lnTo>
                    <a:pt x="2372487" y="2514600"/>
                  </a:lnTo>
                  <a:lnTo>
                    <a:pt x="2391537" y="2501900"/>
                  </a:lnTo>
                  <a:close/>
                </a:path>
                <a:path w="2714625" h="2552700">
                  <a:moveTo>
                    <a:pt x="2446782" y="2476500"/>
                  </a:moveTo>
                  <a:lnTo>
                    <a:pt x="2424938" y="2476500"/>
                  </a:lnTo>
                  <a:lnTo>
                    <a:pt x="2406904" y="2489200"/>
                  </a:lnTo>
                  <a:lnTo>
                    <a:pt x="2388616" y="2489200"/>
                  </a:lnTo>
                  <a:lnTo>
                    <a:pt x="2369819" y="2501900"/>
                  </a:lnTo>
                  <a:lnTo>
                    <a:pt x="2410460" y="2501900"/>
                  </a:lnTo>
                  <a:lnTo>
                    <a:pt x="2428875" y="2489200"/>
                  </a:lnTo>
                  <a:lnTo>
                    <a:pt x="2446782" y="2476500"/>
                  </a:lnTo>
                  <a:close/>
                </a:path>
                <a:path w="2714625" h="2552700">
                  <a:moveTo>
                    <a:pt x="2676398" y="38214"/>
                  </a:moveTo>
                  <a:lnTo>
                    <a:pt x="2667000" y="38214"/>
                  </a:lnTo>
                  <a:lnTo>
                    <a:pt x="2667000" y="2120900"/>
                  </a:lnTo>
                  <a:lnTo>
                    <a:pt x="2666491" y="2133600"/>
                  </a:lnTo>
                  <a:lnTo>
                    <a:pt x="2664841" y="2159000"/>
                  </a:lnTo>
                  <a:lnTo>
                    <a:pt x="2662301" y="2171700"/>
                  </a:lnTo>
                  <a:lnTo>
                    <a:pt x="2658871" y="2197100"/>
                  </a:lnTo>
                  <a:lnTo>
                    <a:pt x="2654427" y="2209800"/>
                  </a:lnTo>
                  <a:lnTo>
                    <a:pt x="2649092" y="2235200"/>
                  </a:lnTo>
                  <a:lnTo>
                    <a:pt x="2642742" y="2247900"/>
                  </a:lnTo>
                  <a:lnTo>
                    <a:pt x="2635631" y="2273300"/>
                  </a:lnTo>
                  <a:lnTo>
                    <a:pt x="2627757" y="2286000"/>
                  </a:lnTo>
                  <a:lnTo>
                    <a:pt x="2618993" y="2311400"/>
                  </a:lnTo>
                  <a:lnTo>
                    <a:pt x="2609468" y="2324100"/>
                  </a:lnTo>
                  <a:lnTo>
                    <a:pt x="2599182" y="2336800"/>
                  </a:lnTo>
                  <a:lnTo>
                    <a:pt x="2588133" y="2349500"/>
                  </a:lnTo>
                  <a:lnTo>
                    <a:pt x="2576321" y="2362200"/>
                  </a:lnTo>
                  <a:lnTo>
                    <a:pt x="2563876" y="2387600"/>
                  </a:lnTo>
                  <a:lnTo>
                    <a:pt x="2550794" y="2400300"/>
                  </a:lnTo>
                  <a:lnTo>
                    <a:pt x="2536952" y="2413000"/>
                  </a:lnTo>
                  <a:lnTo>
                    <a:pt x="2522601" y="2425700"/>
                  </a:lnTo>
                  <a:lnTo>
                    <a:pt x="2507741" y="2438400"/>
                  </a:lnTo>
                  <a:lnTo>
                    <a:pt x="2492120" y="2438400"/>
                  </a:lnTo>
                  <a:lnTo>
                    <a:pt x="2476118" y="2451100"/>
                  </a:lnTo>
                  <a:lnTo>
                    <a:pt x="2459482" y="2463800"/>
                  </a:lnTo>
                  <a:lnTo>
                    <a:pt x="2442464" y="2476500"/>
                  </a:lnTo>
                  <a:lnTo>
                    <a:pt x="2464181" y="2476500"/>
                  </a:lnTo>
                  <a:lnTo>
                    <a:pt x="2497582" y="2451100"/>
                  </a:lnTo>
                  <a:lnTo>
                    <a:pt x="2528824" y="2425700"/>
                  </a:lnTo>
                  <a:lnTo>
                    <a:pt x="2557653" y="2400300"/>
                  </a:lnTo>
                  <a:lnTo>
                    <a:pt x="2595880" y="2362200"/>
                  </a:lnTo>
                  <a:lnTo>
                    <a:pt x="2607183" y="2336800"/>
                  </a:lnTo>
                  <a:lnTo>
                    <a:pt x="2617596" y="2324100"/>
                  </a:lnTo>
                  <a:lnTo>
                    <a:pt x="2627376" y="2311400"/>
                  </a:lnTo>
                  <a:lnTo>
                    <a:pt x="2636392" y="2286000"/>
                  </a:lnTo>
                  <a:lnTo>
                    <a:pt x="2644520" y="2273300"/>
                  </a:lnTo>
                  <a:lnTo>
                    <a:pt x="2651760" y="2260600"/>
                  </a:lnTo>
                  <a:lnTo>
                    <a:pt x="2658110" y="2235200"/>
                  </a:lnTo>
                  <a:lnTo>
                    <a:pt x="2663570" y="2222500"/>
                  </a:lnTo>
                  <a:lnTo>
                    <a:pt x="2668142" y="2197100"/>
                  </a:lnTo>
                  <a:lnTo>
                    <a:pt x="2671699" y="2184400"/>
                  </a:lnTo>
                  <a:lnTo>
                    <a:pt x="2674239" y="2159000"/>
                  </a:lnTo>
                  <a:lnTo>
                    <a:pt x="2675890" y="2133600"/>
                  </a:lnTo>
                  <a:lnTo>
                    <a:pt x="2676398" y="2120900"/>
                  </a:lnTo>
                  <a:lnTo>
                    <a:pt x="2676398" y="38214"/>
                  </a:lnTo>
                  <a:close/>
                </a:path>
                <a:path w="2714625" h="2552700">
                  <a:moveTo>
                    <a:pt x="307339" y="63500"/>
                  </a:moveTo>
                  <a:lnTo>
                    <a:pt x="285496" y="63500"/>
                  </a:lnTo>
                  <a:lnTo>
                    <a:pt x="267462" y="76200"/>
                  </a:lnTo>
                  <a:lnTo>
                    <a:pt x="250062" y="88900"/>
                  </a:lnTo>
                  <a:lnTo>
                    <a:pt x="271780" y="88900"/>
                  </a:lnTo>
                  <a:lnTo>
                    <a:pt x="289433" y="76200"/>
                  </a:lnTo>
                  <a:lnTo>
                    <a:pt x="307339" y="63500"/>
                  </a:lnTo>
                  <a:close/>
                </a:path>
                <a:path w="2714625" h="2552700">
                  <a:moveTo>
                    <a:pt x="344550" y="50800"/>
                  </a:moveTo>
                  <a:lnTo>
                    <a:pt x="322707" y="50800"/>
                  </a:lnTo>
                  <a:lnTo>
                    <a:pt x="303784" y="63500"/>
                  </a:lnTo>
                  <a:lnTo>
                    <a:pt x="325627" y="63500"/>
                  </a:lnTo>
                  <a:lnTo>
                    <a:pt x="344550" y="50800"/>
                  </a:lnTo>
                  <a:close/>
                </a:path>
                <a:path w="2714625" h="2552700">
                  <a:moveTo>
                    <a:pt x="443174" y="38214"/>
                  </a:moveTo>
                  <a:lnTo>
                    <a:pt x="361393" y="38214"/>
                  </a:lnTo>
                  <a:lnTo>
                    <a:pt x="342011" y="50800"/>
                  </a:lnTo>
                  <a:lnTo>
                    <a:pt x="423037" y="50800"/>
                  </a:lnTo>
                  <a:lnTo>
                    <a:pt x="443174" y="38214"/>
                  </a:lnTo>
                  <a:close/>
                </a:path>
                <a:path w="2714625" h="2552700">
                  <a:moveTo>
                    <a:pt x="2707338" y="0"/>
                  </a:moveTo>
                  <a:lnTo>
                    <a:pt x="353060" y="0"/>
                  </a:lnTo>
                  <a:lnTo>
                    <a:pt x="331470" y="12700"/>
                  </a:lnTo>
                  <a:lnTo>
                    <a:pt x="310642" y="12700"/>
                  </a:lnTo>
                  <a:lnTo>
                    <a:pt x="289940" y="25400"/>
                  </a:lnTo>
                  <a:lnTo>
                    <a:pt x="269694" y="38214"/>
                  </a:lnTo>
                  <a:lnTo>
                    <a:pt x="359227" y="38214"/>
                  </a:lnTo>
                  <a:lnTo>
                    <a:pt x="379730" y="25400"/>
                  </a:lnTo>
                  <a:lnTo>
                    <a:pt x="2714243" y="25400"/>
                  </a:lnTo>
                  <a:lnTo>
                    <a:pt x="2712392" y="12700"/>
                  </a:lnTo>
                  <a:lnTo>
                    <a:pt x="27073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4267200"/>
              <a:ext cx="638555" cy="6400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4267200"/>
              <a:ext cx="638555" cy="640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4267200"/>
              <a:ext cx="638555" cy="6400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0" y="4953000"/>
              <a:ext cx="638555" cy="6400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4953000"/>
              <a:ext cx="638555" cy="6400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4953000"/>
              <a:ext cx="638555" cy="6400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0" y="5638800"/>
              <a:ext cx="638555" cy="6400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638800"/>
              <a:ext cx="638555" cy="6400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5638800"/>
              <a:ext cx="638555" cy="64008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48" y="272783"/>
              <a:ext cx="6720078" cy="11224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808732"/>
              <a:ext cx="787146" cy="26601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3046382"/>
            <a:ext cx="381000" cy="2216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  <a:tabLst>
                <a:tab pos="814705" algn="l"/>
              </a:tabLst>
            </a:pPr>
            <a:r>
              <a:rPr sz="2800" b="1" i="1" spc="-25" dirty="0">
                <a:solidFill>
                  <a:srgbClr val="EAEAEA"/>
                </a:solidFill>
                <a:latin typeface="Corbel"/>
                <a:cs typeface="Corbel"/>
              </a:rPr>
              <a:t>SOC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	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Elements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23489" y="1652981"/>
            <a:ext cx="8825230" cy="405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solidFill>
                  <a:srgbClr val="006FC0"/>
                </a:solidFill>
                <a:latin typeface="Corbel"/>
                <a:cs typeface="Corbel"/>
              </a:rPr>
              <a:t>Service</a:t>
            </a:r>
            <a:r>
              <a:rPr sz="3200" spc="-5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orbel"/>
                <a:cs typeface="Corbel"/>
              </a:rPr>
              <a:t>orientation:</a:t>
            </a:r>
            <a:endParaRPr sz="3200">
              <a:latin typeface="Corbel"/>
              <a:cs typeface="Corbel"/>
            </a:endParaRPr>
          </a:p>
          <a:p>
            <a:pPr marL="789305" marR="731520" lvl="1" indent="-320040">
              <a:lnSpc>
                <a:spcPct val="100000"/>
              </a:lnSpc>
              <a:spcBef>
                <a:spcPts val="20"/>
              </a:spcBef>
              <a:buClr>
                <a:srgbClr val="E8B6B5"/>
              </a:buClr>
              <a:buSzPct val="80357"/>
              <a:buFont typeface="Cambria"/>
              <a:buChar char="◾"/>
              <a:tabLst>
                <a:tab pos="789305" algn="l"/>
              </a:tabLst>
            </a:pPr>
            <a:r>
              <a:rPr sz="2800" dirty="0">
                <a:latin typeface="Corbel"/>
                <a:cs typeface="Corbel"/>
              </a:rPr>
              <a:t>Is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design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paradigm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comprised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specific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set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of </a:t>
            </a:r>
            <a:r>
              <a:rPr sz="2800" dirty="0">
                <a:latin typeface="Corbel"/>
                <a:cs typeface="Corbel"/>
              </a:rPr>
              <a:t>design</a:t>
            </a:r>
            <a:r>
              <a:rPr sz="2800" spc="-10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principles</a:t>
            </a:r>
            <a:endParaRPr sz="2800">
              <a:latin typeface="Corbel"/>
              <a:cs typeface="Corbel"/>
            </a:endParaRPr>
          </a:p>
          <a:p>
            <a:pPr marL="789305" marR="248285" lvl="1" indent="-320040">
              <a:lnSpc>
                <a:spcPct val="100000"/>
              </a:lnSpc>
              <a:buClr>
                <a:srgbClr val="E8B6B5"/>
              </a:buClr>
              <a:buSzPct val="80357"/>
              <a:buFont typeface="Cambria"/>
              <a:buChar char="◾"/>
              <a:tabLst>
                <a:tab pos="789305" algn="l"/>
              </a:tabLst>
            </a:pPr>
            <a:r>
              <a:rPr sz="2800" spc="-10" dirty="0">
                <a:latin typeface="Corbel"/>
                <a:cs typeface="Corbel"/>
              </a:rPr>
              <a:t>Specifies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creation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automation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logic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form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services</a:t>
            </a:r>
            <a:endParaRPr sz="280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Font typeface="Cambria"/>
              <a:buChar char="◾"/>
            </a:pPr>
            <a:endParaRPr sz="28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solidFill>
                  <a:srgbClr val="006FC0"/>
                </a:solidFill>
                <a:latin typeface="Corbel"/>
                <a:cs typeface="Corbel"/>
              </a:rPr>
              <a:t>Service</a:t>
            </a:r>
            <a:r>
              <a:rPr sz="3200" spc="-8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006FC0"/>
                </a:solidFill>
                <a:latin typeface="Corbel"/>
                <a:cs typeface="Corbel"/>
              </a:rPr>
              <a:t>oriented</a:t>
            </a:r>
            <a:r>
              <a:rPr sz="3200" spc="-7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006FC0"/>
                </a:solidFill>
                <a:latin typeface="Corbel"/>
                <a:cs typeface="Corbel"/>
              </a:rPr>
              <a:t>solution</a:t>
            </a:r>
            <a:r>
              <a:rPr sz="3200" spc="-6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orbel"/>
                <a:cs typeface="Corbel"/>
              </a:rPr>
              <a:t>logic:</a:t>
            </a:r>
            <a:endParaRPr sz="3200">
              <a:latin typeface="Corbel"/>
              <a:cs typeface="Corbel"/>
            </a:endParaRPr>
          </a:p>
          <a:p>
            <a:pPr marL="789305" marR="5080" lvl="1" indent="-320040">
              <a:lnSpc>
                <a:spcPct val="100000"/>
              </a:lnSpc>
              <a:spcBef>
                <a:spcPts val="20"/>
              </a:spcBef>
              <a:buClr>
                <a:srgbClr val="EFA7B0"/>
              </a:buClr>
              <a:buSzPct val="80357"/>
              <a:buFont typeface="Cambria"/>
              <a:buChar char="◾"/>
              <a:tabLst>
                <a:tab pos="789305" algn="l"/>
              </a:tabLst>
            </a:pPr>
            <a:r>
              <a:rPr sz="2800" dirty="0">
                <a:latin typeface="Corbel"/>
                <a:cs typeface="Corbel"/>
              </a:rPr>
              <a:t>The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application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these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design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principles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design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solution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logic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results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service</a:t>
            </a:r>
            <a:r>
              <a:rPr sz="2800" i="1" spc="-70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oriented</a:t>
            </a:r>
            <a:r>
              <a:rPr sz="2800" i="1" spc="-80" dirty="0">
                <a:latin typeface="Corbel"/>
                <a:cs typeface="Corbel"/>
              </a:rPr>
              <a:t> </a:t>
            </a:r>
            <a:r>
              <a:rPr sz="2800" i="1" dirty="0">
                <a:latin typeface="Corbel"/>
                <a:cs typeface="Corbel"/>
              </a:rPr>
              <a:t>solution</a:t>
            </a:r>
            <a:r>
              <a:rPr sz="2800" i="1" spc="-65" dirty="0">
                <a:latin typeface="Corbel"/>
                <a:cs typeface="Corbel"/>
              </a:rPr>
              <a:t> </a:t>
            </a:r>
            <a:r>
              <a:rPr sz="2800" i="1" spc="-10" dirty="0">
                <a:latin typeface="Corbel"/>
                <a:cs typeface="Corbel"/>
              </a:rPr>
              <a:t>logic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565365"/>
              <a:ext cx="1466850" cy="4168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0" y="1459991"/>
              <a:ext cx="6929628" cy="53980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1827276"/>
              <a:ext cx="787145" cy="462305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061907"/>
            <a:ext cx="381000" cy="418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9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Computing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</a:rPr>
              <a:t>Key</a:t>
            </a:r>
            <a:r>
              <a:rPr spc="-130" dirty="0">
                <a:solidFill>
                  <a:srgbClr val="404040"/>
                </a:solidFill>
              </a:rPr>
              <a:t> </a:t>
            </a:r>
            <a:r>
              <a:rPr spc="-20" dirty="0">
                <a:solidFill>
                  <a:srgbClr val="404040"/>
                </a:solidFill>
              </a:rPr>
              <a:t>Technologies</a:t>
            </a:r>
            <a:r>
              <a:rPr spc="-114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</a:t>
            </a:r>
            <a:r>
              <a:rPr spc="-13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Data</a:t>
            </a:r>
            <a:r>
              <a:rPr spc="-130" dirty="0">
                <a:solidFill>
                  <a:srgbClr val="404040"/>
                </a:solidFill>
              </a:rPr>
              <a:t> </a:t>
            </a:r>
            <a:r>
              <a:rPr spc="-10" dirty="0">
                <a:solidFill>
                  <a:srgbClr val="404040"/>
                </a:solidFill>
              </a:rPr>
              <a:t>Centers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7"/>
            <a:ext cx="10180320" cy="476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25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Computing</a:t>
            </a:r>
            <a:r>
              <a:rPr sz="2800" b="1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Hardware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810"/>
              </a:lnSpc>
              <a:buChar char="•"/>
              <a:tabLst>
                <a:tab pos="756285" algn="l"/>
              </a:tabLst>
            </a:pP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Rack-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mounted</a:t>
            </a:r>
            <a:r>
              <a:rPr sz="2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arrays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for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high-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density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computing.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845"/>
              </a:lnSpc>
              <a:buChar char="•"/>
              <a:tabLst>
                <a:tab pos="756285" algn="l"/>
              </a:tabLst>
            </a:pP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Multi-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core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CPU architectures</a:t>
            </a:r>
            <a:r>
              <a:rPr sz="2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for</a:t>
            </a:r>
            <a:r>
              <a:rPr sz="2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improved</a:t>
            </a:r>
            <a:r>
              <a:rPr sz="2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performance.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3325"/>
              </a:lnSpc>
              <a:spcBef>
                <a:spcPts val="3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Storage</a:t>
            </a:r>
            <a:r>
              <a:rPr sz="2800"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Technologies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756285" marR="873760" lvl="1" indent="-287020">
              <a:lnSpc>
                <a:spcPct val="80000"/>
              </a:lnSpc>
              <a:spcBef>
                <a:spcPts val="545"/>
              </a:spcBef>
              <a:buFont typeface="Microsoft Sans Serif"/>
              <a:buChar char="•"/>
              <a:tabLst>
                <a:tab pos="756285" algn="l"/>
              </a:tabLst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DAS</a:t>
            </a:r>
            <a:r>
              <a:rPr sz="24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(Direct-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Attached</a:t>
            </a:r>
            <a:r>
              <a:rPr sz="24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Storage)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Storage</a:t>
            </a:r>
            <a:r>
              <a:rPr sz="24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directly</a:t>
            </a:r>
            <a:r>
              <a:rPr sz="24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connected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to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servers.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520"/>
              </a:lnSpc>
              <a:buFont typeface="Microsoft Sans Serif"/>
              <a:buChar char="•"/>
              <a:tabLst>
                <a:tab pos="756285" algn="l"/>
              </a:tabLst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SAN</a:t>
            </a:r>
            <a:r>
              <a:rPr sz="2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(Storage</a:t>
            </a:r>
            <a:r>
              <a:rPr sz="2400" b="1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Area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Network)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High-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speed</a:t>
            </a:r>
            <a:r>
              <a:rPr sz="2400" spc="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network</a:t>
            </a:r>
            <a:r>
              <a:rPr sz="24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block-level</a:t>
            </a:r>
            <a:endParaRPr sz="2400">
              <a:latin typeface="Microsoft Sans Serif"/>
              <a:cs typeface="Microsoft Sans Serif"/>
            </a:endParaRPr>
          </a:p>
          <a:p>
            <a:pPr marL="756285">
              <a:lnSpc>
                <a:spcPts val="2550"/>
              </a:lnSpc>
            </a:pP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storage.</a:t>
            </a:r>
            <a:endParaRPr sz="24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35"/>
              </a:spcBef>
              <a:buFont typeface="Microsoft Sans Serif"/>
              <a:buChar char="•"/>
              <a:tabLst>
                <a:tab pos="756285" algn="l"/>
              </a:tabLst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NAS</a:t>
            </a:r>
            <a:r>
              <a:rPr sz="24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(Network</a:t>
            </a:r>
            <a:r>
              <a:rPr sz="2400" b="1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Attached</a:t>
            </a:r>
            <a:r>
              <a:rPr sz="24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Storage)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r>
              <a:rPr sz="24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File-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level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storage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accessible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over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</a:t>
            </a:r>
            <a:r>
              <a:rPr sz="24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network.</a:t>
            </a:r>
            <a:endParaRPr sz="24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3325"/>
              </a:lnSpc>
              <a:spcBef>
                <a:spcPts val="3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Networking</a:t>
            </a:r>
            <a:r>
              <a:rPr sz="2800" b="1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Innovations</a:t>
            </a:r>
            <a:r>
              <a:rPr sz="28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810"/>
              </a:lnSpc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LAN/SAN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fabrics</a:t>
            </a:r>
            <a:r>
              <a:rPr sz="24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for</a:t>
            </a:r>
            <a:r>
              <a:rPr sz="24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scalable</a:t>
            </a:r>
            <a:r>
              <a:rPr sz="2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sz="24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efficient</a:t>
            </a:r>
            <a:r>
              <a:rPr sz="24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connectivity.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ts val="2845"/>
              </a:lnSpc>
              <a:buChar char="•"/>
              <a:tabLst>
                <a:tab pos="756285" algn="l"/>
              </a:tabLst>
            </a:pP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Content-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aware</a:t>
            </a:r>
            <a:r>
              <a:rPr sz="2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routing</a:t>
            </a:r>
            <a:r>
              <a:rPr sz="2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for</a:t>
            </a:r>
            <a:r>
              <a:rPr sz="2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optimized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Microsoft Sans Serif"/>
                <a:cs typeface="Microsoft Sans Serif"/>
              </a:rPr>
              <a:t>data</a:t>
            </a:r>
            <a:r>
              <a:rPr sz="24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delivery.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187" y="565365"/>
            <a:ext cx="1466850" cy="4168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636" y="1836877"/>
            <a:ext cx="1064641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95"/>
              </a:spcBef>
              <a:buClr>
                <a:srgbClr val="EFAC00"/>
              </a:buClr>
              <a:buSzPct val="79545"/>
              <a:buFont typeface="Cambria"/>
              <a:buChar char="◾"/>
              <a:tabLst>
                <a:tab pos="332105" algn="l"/>
              </a:tabLst>
            </a:pPr>
            <a:r>
              <a:rPr sz="2200" spc="-20" dirty="0">
                <a:latin typeface="Corbel"/>
                <a:cs typeface="Corbel"/>
              </a:rPr>
              <a:t>Service-</a:t>
            </a:r>
            <a:r>
              <a:rPr sz="2200" dirty="0">
                <a:latin typeface="Corbel"/>
                <a:cs typeface="Corbel"/>
              </a:rPr>
              <a:t>oriented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solution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logic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is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implemented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as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services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and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compositions</a:t>
            </a:r>
            <a:endParaRPr sz="2200">
              <a:latin typeface="Corbel"/>
              <a:cs typeface="Corbel"/>
            </a:endParaRPr>
          </a:p>
          <a:p>
            <a:pPr marL="33210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orbel"/>
                <a:cs typeface="Corbel"/>
              </a:rPr>
              <a:t>designed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in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accordance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with</a:t>
            </a:r>
            <a:r>
              <a:rPr sz="2200" spc="-7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service-</a:t>
            </a:r>
            <a:r>
              <a:rPr sz="2200" dirty="0">
                <a:latin typeface="Corbel"/>
                <a:cs typeface="Corbel"/>
              </a:rPr>
              <a:t>orientation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design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principles.</a:t>
            </a:r>
            <a:endParaRPr sz="2200">
              <a:latin typeface="Corbel"/>
              <a:cs typeface="Corbel"/>
            </a:endParaRPr>
          </a:p>
          <a:p>
            <a:pPr marL="332105" marR="263525" indent="-320040">
              <a:lnSpc>
                <a:spcPct val="100000"/>
              </a:lnSpc>
              <a:buClr>
                <a:srgbClr val="EFAC00"/>
              </a:buClr>
              <a:buSzPct val="79545"/>
              <a:buFont typeface="Cambria"/>
              <a:buChar char="◾"/>
              <a:tabLst>
                <a:tab pos="332105" algn="l"/>
              </a:tabLst>
            </a:pPr>
            <a:r>
              <a:rPr sz="2200" dirty="0">
                <a:latin typeface="Corbel"/>
                <a:cs typeface="Corbel"/>
              </a:rPr>
              <a:t>A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composition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is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comprised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services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have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been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assembled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provide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the </a:t>
            </a:r>
            <a:r>
              <a:rPr sz="2200" dirty="0">
                <a:latin typeface="Corbel"/>
                <a:cs typeface="Corbel"/>
              </a:rPr>
              <a:t>functionality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required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automate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specific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business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task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or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process.</a:t>
            </a:r>
            <a:endParaRPr sz="2200">
              <a:latin typeface="Corbel"/>
              <a:cs typeface="Corbel"/>
            </a:endParaRPr>
          </a:p>
          <a:p>
            <a:pPr marL="332105" marR="5080" indent="-320040">
              <a:lnSpc>
                <a:spcPct val="100000"/>
              </a:lnSpc>
              <a:buClr>
                <a:srgbClr val="EFAC00"/>
              </a:buClr>
              <a:buSzPct val="79545"/>
              <a:buFont typeface="Cambria"/>
              <a:buChar char="◾"/>
              <a:tabLst>
                <a:tab pos="332105" algn="l"/>
              </a:tabLst>
            </a:pPr>
            <a:r>
              <a:rPr sz="2200" dirty="0">
                <a:latin typeface="Corbel"/>
                <a:cs typeface="Corbel"/>
              </a:rPr>
              <a:t>Because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service-</a:t>
            </a:r>
            <a:r>
              <a:rPr sz="2200" dirty="0">
                <a:latin typeface="Corbel"/>
                <a:cs typeface="Corbel"/>
              </a:rPr>
              <a:t>orientation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technology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shapes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many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services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as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agnostic</a:t>
            </a:r>
            <a:r>
              <a:rPr sz="2200" spc="-7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enterprise </a:t>
            </a:r>
            <a:r>
              <a:rPr sz="2200" dirty="0">
                <a:latin typeface="Corbel"/>
                <a:cs typeface="Corbel"/>
              </a:rPr>
              <a:t>resources,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one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may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invoked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by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multiple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consumer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programs,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each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which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can </a:t>
            </a:r>
            <a:r>
              <a:rPr sz="2200" dirty="0">
                <a:latin typeface="Corbel"/>
                <a:cs typeface="Corbel"/>
              </a:rPr>
              <a:t>involve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same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in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different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composition.</a:t>
            </a:r>
            <a:endParaRPr sz="2200">
              <a:latin typeface="Corbel"/>
              <a:cs typeface="Corbel"/>
            </a:endParaRPr>
          </a:p>
          <a:p>
            <a:pPr marL="332105" marR="121920" indent="-320040">
              <a:lnSpc>
                <a:spcPct val="100000"/>
              </a:lnSpc>
              <a:buClr>
                <a:srgbClr val="EFAC00"/>
              </a:buClr>
              <a:buSzPct val="79545"/>
              <a:buFont typeface="Cambria"/>
              <a:buChar char="◾"/>
              <a:tabLst>
                <a:tab pos="332105" algn="l"/>
              </a:tabLst>
            </a:pPr>
            <a:r>
              <a:rPr sz="2200" dirty="0">
                <a:latin typeface="Corbel"/>
                <a:cs typeface="Corbel"/>
              </a:rPr>
              <a:t>A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collection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standardized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services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can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form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basis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inventory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can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be </a:t>
            </a:r>
            <a:r>
              <a:rPr sz="2200" spc="-10" dirty="0">
                <a:latin typeface="Corbel"/>
                <a:cs typeface="Corbel"/>
              </a:rPr>
              <a:t>independently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administered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within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its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own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physical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deployment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environment.</a:t>
            </a:r>
            <a:endParaRPr sz="2200">
              <a:latin typeface="Corbel"/>
              <a:cs typeface="Corbel"/>
            </a:endParaRPr>
          </a:p>
          <a:p>
            <a:pPr marL="332105" indent="-319405">
              <a:lnSpc>
                <a:spcPct val="100000"/>
              </a:lnSpc>
              <a:buClr>
                <a:srgbClr val="EFAC00"/>
              </a:buClr>
              <a:buSzPct val="79545"/>
              <a:buFont typeface="Cambria"/>
              <a:buChar char="◾"/>
              <a:tabLst>
                <a:tab pos="332105" algn="l"/>
              </a:tabLst>
            </a:pPr>
            <a:r>
              <a:rPr sz="2200" dirty="0">
                <a:latin typeface="Corbel"/>
                <a:cs typeface="Corbel"/>
              </a:rPr>
              <a:t>Multiple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business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processes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can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automated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by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creation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compositions</a:t>
            </a:r>
            <a:endParaRPr sz="2200">
              <a:latin typeface="Corbel"/>
              <a:cs typeface="Corbel"/>
            </a:endParaRPr>
          </a:p>
          <a:p>
            <a:pPr marL="332105">
              <a:lnSpc>
                <a:spcPct val="100000"/>
              </a:lnSpc>
            </a:pPr>
            <a:r>
              <a:rPr sz="2200" dirty="0">
                <a:latin typeface="Corbel"/>
                <a:cs typeface="Corbel"/>
              </a:rPr>
              <a:t>that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draw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from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pool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existing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agnostic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services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reside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within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inventory.</a:t>
            </a:r>
            <a:endParaRPr sz="2200">
              <a:latin typeface="Corbel"/>
              <a:cs typeface="Corbel"/>
            </a:endParaRPr>
          </a:p>
          <a:p>
            <a:pPr marL="332105" marR="52069" indent="-32004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545"/>
              <a:buFont typeface="Cambria"/>
              <a:buChar char="◾"/>
              <a:tabLst>
                <a:tab pos="332105" algn="l"/>
              </a:tabLst>
            </a:pPr>
            <a:r>
              <a:rPr sz="2200" spc="-20" dirty="0">
                <a:latin typeface="Corbel"/>
                <a:cs typeface="Corbel"/>
              </a:rPr>
              <a:t>Service-</a:t>
            </a:r>
            <a:r>
              <a:rPr sz="2200" dirty="0">
                <a:latin typeface="Corbel"/>
                <a:cs typeface="Corbel"/>
              </a:rPr>
              <a:t>oriented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architecture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is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form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technology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architecture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optimized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in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support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of </a:t>
            </a:r>
            <a:r>
              <a:rPr sz="2200" dirty="0">
                <a:latin typeface="Corbel"/>
                <a:cs typeface="Corbel"/>
              </a:rPr>
              <a:t>services,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compositions,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and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service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inventories.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3" y="559282"/>
            <a:ext cx="4014978" cy="4229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7355" y="1600200"/>
            <a:ext cx="8124444" cy="49819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1827276"/>
              <a:ext cx="787145" cy="462305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061907"/>
            <a:ext cx="381000" cy="41833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Service</a:t>
            </a:r>
            <a:r>
              <a:rPr sz="2800" b="1" i="1" spc="-9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Oriented</a:t>
            </a:r>
            <a:r>
              <a:rPr sz="2800" b="1" i="1" spc="-8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Computing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216" y="429768"/>
            <a:ext cx="7668006" cy="4914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1653539"/>
            <a:ext cx="5919215" cy="48768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216" y="429768"/>
              <a:ext cx="8106918" cy="5585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447289" y="1652981"/>
            <a:ext cx="7115809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74295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The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interoperable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software </a:t>
            </a:r>
            <a:r>
              <a:rPr sz="3200" dirty="0">
                <a:latin typeface="Corbel"/>
                <a:cs typeface="Corbel"/>
              </a:rPr>
              <a:t>programs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easier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for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them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3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exchange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information</a:t>
            </a:r>
            <a:endParaRPr sz="3200">
              <a:latin typeface="Corbel"/>
              <a:cs typeface="Corbel"/>
            </a:endParaRPr>
          </a:p>
          <a:p>
            <a:pPr marL="332740" marR="5080" indent="-320040">
              <a:lnSpc>
                <a:spcPct val="100000"/>
              </a:lnSpc>
              <a:spcBef>
                <a:spcPts val="384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Integration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seen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process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that </a:t>
            </a:r>
            <a:r>
              <a:rPr sz="3200" dirty="0">
                <a:latin typeface="Corbel"/>
                <a:cs typeface="Corbel"/>
              </a:rPr>
              <a:t>enables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interoperability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3788" y="409917"/>
            <a:ext cx="5098542" cy="4168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2065206"/>
            <a:ext cx="7770007" cy="43355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3788" y="409943"/>
              <a:ext cx="5621273" cy="614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23489" y="1729181"/>
            <a:ext cx="7532370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federated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environment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where </a:t>
            </a:r>
            <a:r>
              <a:rPr sz="3200" dirty="0">
                <a:latin typeface="Corbel"/>
                <a:cs typeface="Corbel"/>
              </a:rPr>
              <a:t>resources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applications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united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while </a:t>
            </a:r>
            <a:r>
              <a:rPr sz="3200" dirty="0">
                <a:latin typeface="Corbel"/>
                <a:cs typeface="Corbel"/>
              </a:rPr>
              <a:t>maintaining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their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individual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autonomy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self-</a:t>
            </a:r>
            <a:r>
              <a:rPr sz="3200" spc="-10" dirty="0">
                <a:latin typeface="Corbel"/>
                <a:cs typeface="Corbel"/>
              </a:rPr>
              <a:t>governance</a:t>
            </a:r>
            <a:endParaRPr sz="3200">
              <a:latin typeface="Corbel"/>
              <a:cs typeface="Corbel"/>
            </a:endParaRPr>
          </a:p>
          <a:p>
            <a:pPr marL="332740" marR="445134" indent="-320040">
              <a:lnSpc>
                <a:spcPct val="100000"/>
              </a:lnSpc>
              <a:spcBef>
                <a:spcPts val="384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SOA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aims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increase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federated </a:t>
            </a:r>
            <a:r>
              <a:rPr sz="3200" dirty="0">
                <a:latin typeface="Corbel"/>
                <a:cs typeface="Corbel"/>
              </a:rPr>
              <a:t>perspective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enterprise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whatever </a:t>
            </a:r>
            <a:r>
              <a:rPr sz="3200" dirty="0">
                <a:latin typeface="Corbel"/>
                <a:cs typeface="Corbel"/>
              </a:rPr>
              <a:t>extent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0" dirty="0">
                <a:latin typeface="Corbel"/>
                <a:cs typeface="Corbel"/>
              </a:rPr>
              <a:t> applied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576" y="111239"/>
            <a:ext cx="7151370" cy="1122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1775460"/>
            <a:ext cx="6545645" cy="46086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3976" y="111252"/>
              <a:ext cx="7151370" cy="11894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23489" y="1680413"/>
            <a:ext cx="7398384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148590" indent="-320040">
              <a:lnSpc>
                <a:spcPct val="90000"/>
              </a:lnSpc>
              <a:spcBef>
                <a:spcPts val="490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Vendor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diversification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refers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ability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organization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pick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choose “best-of-</a:t>
            </a:r>
            <a:r>
              <a:rPr sz="3200" dirty="0">
                <a:latin typeface="Corbel"/>
                <a:cs typeface="Corbel"/>
              </a:rPr>
              <a:t>breed”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vendor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products</a:t>
            </a:r>
            <a:r>
              <a:rPr sz="3200" spc="-25" dirty="0">
                <a:latin typeface="Corbel"/>
                <a:cs typeface="Corbel"/>
              </a:rPr>
              <a:t> and </a:t>
            </a:r>
            <a:r>
              <a:rPr sz="3200" dirty="0">
                <a:latin typeface="Corbel"/>
                <a:cs typeface="Corbel"/>
              </a:rPr>
              <a:t>technology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innovations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them </a:t>
            </a:r>
            <a:r>
              <a:rPr sz="3200" dirty="0">
                <a:latin typeface="Corbel"/>
                <a:cs typeface="Corbel"/>
              </a:rPr>
              <a:t>together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within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enterprise</a:t>
            </a:r>
            <a:endParaRPr sz="3200">
              <a:latin typeface="Corbel"/>
              <a:cs typeface="Corbel"/>
            </a:endParaRPr>
          </a:p>
          <a:p>
            <a:pPr marL="332740" marR="5080" indent="-320040">
              <a:lnSpc>
                <a:spcPct val="90000"/>
              </a:lnSpc>
              <a:spcBef>
                <a:spcPts val="3454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spc="-20" dirty="0">
                <a:latin typeface="Corbel"/>
                <a:cs typeface="Corbel"/>
              </a:rPr>
              <a:t>Vendor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diversification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further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supported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taking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advantage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standards- </a:t>
            </a:r>
            <a:r>
              <a:rPr sz="3200" dirty="0">
                <a:latin typeface="Corbel"/>
                <a:cs typeface="Corbel"/>
              </a:rPr>
              <a:t>based,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vendor-</a:t>
            </a:r>
            <a:r>
              <a:rPr sz="3200" dirty="0">
                <a:latin typeface="Corbel"/>
                <a:cs typeface="Corbel"/>
              </a:rPr>
              <a:t>neutral</a:t>
            </a:r>
            <a:r>
              <a:rPr sz="3200" spc="-2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Web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services framework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16" y="205740"/>
            <a:ext cx="7814309" cy="1122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1676400"/>
            <a:ext cx="3962400" cy="49758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216" y="117347"/>
              <a:ext cx="7814309" cy="11833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99689" y="1724609"/>
            <a:ext cx="7647305" cy="41414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819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spc="-10" dirty="0">
                <a:latin typeface="Corbel"/>
                <a:cs typeface="Corbel"/>
              </a:rPr>
              <a:t>Service-</a:t>
            </a:r>
            <a:r>
              <a:rPr sz="3000" dirty="0">
                <a:latin typeface="Corbel"/>
                <a:cs typeface="Corbel"/>
              </a:rPr>
              <a:t>oriented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computing introduces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50" dirty="0">
                <a:latin typeface="Corbel"/>
                <a:cs typeface="Corbel"/>
              </a:rPr>
              <a:t>a </a:t>
            </a:r>
            <a:r>
              <a:rPr sz="3000" dirty="0">
                <a:latin typeface="Corbel"/>
                <a:cs typeface="Corbel"/>
              </a:rPr>
              <a:t>design</a:t>
            </a:r>
            <a:r>
              <a:rPr sz="3000" spc="-8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paradigm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promotes</a:t>
            </a:r>
            <a:r>
              <a:rPr sz="3000" spc="-8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abstraction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on </a:t>
            </a:r>
            <a:r>
              <a:rPr sz="3000" dirty="0">
                <a:latin typeface="Corbel"/>
                <a:cs typeface="Corbel"/>
              </a:rPr>
              <a:t>many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levels.</a:t>
            </a:r>
            <a:r>
              <a:rPr sz="3000" spc="-1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One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most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effective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means </a:t>
            </a:r>
            <a:r>
              <a:rPr sz="3000" dirty="0">
                <a:latin typeface="Corbel"/>
                <a:cs typeface="Corbel"/>
              </a:rPr>
              <a:t>by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which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functional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abstraction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applied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spc="-35" dirty="0">
                <a:latin typeface="Corbel"/>
                <a:cs typeface="Corbel"/>
              </a:rPr>
              <a:t>is</a:t>
            </a:r>
            <a:r>
              <a:rPr sz="3000" spc="7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establishment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service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layers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that </a:t>
            </a:r>
            <a:r>
              <a:rPr sz="3000" dirty="0">
                <a:latin typeface="Corbel"/>
                <a:cs typeface="Corbel"/>
              </a:rPr>
              <a:t>accurately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encapsulate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represent</a:t>
            </a:r>
            <a:r>
              <a:rPr sz="3000" spc="-10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business models</a:t>
            </a:r>
            <a:endParaRPr sz="3000">
              <a:latin typeface="Corbel"/>
              <a:cs typeface="Corbel"/>
            </a:endParaRPr>
          </a:p>
          <a:p>
            <a:pPr marL="332740" marR="892175" indent="-320040">
              <a:lnSpc>
                <a:spcPct val="80000"/>
              </a:lnSpc>
              <a:spcBef>
                <a:spcPts val="2880"/>
              </a:spcBef>
              <a:buClr>
                <a:srgbClr val="EFAC00"/>
              </a:buClr>
              <a:buSzPct val="80000"/>
              <a:buFont typeface="Cambria"/>
              <a:buChar char="◾"/>
              <a:tabLst>
                <a:tab pos="332740" algn="l"/>
              </a:tabLst>
            </a:pPr>
            <a:r>
              <a:rPr sz="3000" dirty="0">
                <a:latin typeface="Corbel"/>
                <a:cs typeface="Corbel"/>
              </a:rPr>
              <a:t>Services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designed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10" dirty="0">
                <a:latin typeface="Corbel"/>
                <a:cs typeface="Corbel"/>
              </a:rPr>
              <a:t> intrinsically </a:t>
            </a:r>
            <a:r>
              <a:rPr sz="3000" dirty="0">
                <a:latin typeface="Corbel"/>
                <a:cs typeface="Corbel"/>
              </a:rPr>
              <a:t>interoperable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directly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facilitates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business change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Virtualization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80650" cy="438594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0029" marR="281305" indent="-227965">
              <a:lnSpc>
                <a:spcPct val="700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computing,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virtualization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broad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refers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abstraction 	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computer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resources.</a:t>
            </a:r>
            <a:endParaRPr sz="2600">
              <a:latin typeface="Calibri"/>
              <a:cs typeface="Calibri"/>
            </a:endParaRPr>
          </a:p>
          <a:p>
            <a:pPr marL="240029" marR="510540" indent="-227965">
              <a:lnSpc>
                <a:spcPct val="70100"/>
              </a:lnSpc>
              <a:spcBef>
                <a:spcPts val="9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Virtualization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process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converting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physical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IT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resource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into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50" dirty="0">
                <a:latin typeface="Calibri"/>
                <a:cs typeface="Calibri"/>
              </a:rPr>
              <a:t>a 	</a:t>
            </a:r>
            <a:r>
              <a:rPr sz="2600" b="1" dirty="0">
                <a:latin typeface="Calibri"/>
                <a:cs typeface="Calibri"/>
              </a:rPr>
              <a:t>virtual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IT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resource.</a:t>
            </a:r>
            <a:endParaRPr sz="2600">
              <a:latin typeface="Calibri"/>
              <a:cs typeface="Calibri"/>
            </a:endParaRPr>
          </a:p>
          <a:p>
            <a:pPr marL="240029" marR="201930" indent="-227965">
              <a:lnSpc>
                <a:spcPct val="7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virtualization</a:t>
            </a:r>
            <a:r>
              <a:rPr sz="2600" b="1" i="1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broadly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describes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separation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or 	</a:t>
            </a:r>
            <a:r>
              <a:rPr sz="2600" dirty="0">
                <a:latin typeface="Calibri"/>
                <a:cs typeface="Calibri"/>
              </a:rPr>
              <a:t>request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underlying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physical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delivery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service.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ts val="2650"/>
              </a:lnSpc>
              <a:spcBef>
                <a:spcPts val="7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b="1" dirty="0">
                <a:latin typeface="Calibri"/>
                <a:cs typeface="Calibri"/>
              </a:rPr>
              <a:t>Example: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virtual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memory,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example,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computer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software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gains</a:t>
            </a:r>
            <a:endParaRPr sz="2600">
              <a:latin typeface="Calibri"/>
              <a:cs typeface="Calibri"/>
            </a:endParaRPr>
          </a:p>
          <a:p>
            <a:pPr marL="241300" marR="560070">
              <a:lnSpc>
                <a:spcPct val="701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memory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physically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installed,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background </a:t>
            </a:r>
            <a:r>
              <a:rPr sz="2600" dirty="0">
                <a:latin typeface="Calibri"/>
                <a:cs typeface="Calibri"/>
              </a:rPr>
              <a:t>swapping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disk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storage.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ts val="2650"/>
              </a:lnSpc>
              <a:spcBef>
                <a:spcPts val="6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spc="-10" dirty="0">
                <a:latin typeface="Calibri"/>
                <a:cs typeface="Calibri"/>
              </a:rPr>
              <a:t>Virtualization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techniques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applied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different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infrastructure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layers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including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networks,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storage,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server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applications</a:t>
            </a:r>
            <a:endParaRPr sz="2600">
              <a:latin typeface="Calibri"/>
              <a:cs typeface="Calibri"/>
            </a:endParaRPr>
          </a:p>
          <a:p>
            <a:pPr marL="240029" marR="444500" indent="-227965">
              <a:lnSpc>
                <a:spcPct val="7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Server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Virtualization: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physical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server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can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abstracted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into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virtual 	</a:t>
            </a:r>
            <a:r>
              <a:rPr sz="2600" b="1" dirty="0">
                <a:latin typeface="Calibri"/>
                <a:cs typeface="Calibri"/>
              </a:rPr>
              <a:t>server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i.e.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Virtual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Machine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(VM).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16" y="405345"/>
            <a:ext cx="3042666" cy="3802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6325" y="1708572"/>
            <a:ext cx="7036077" cy="49009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3788" y="409943"/>
              <a:ext cx="3905250" cy="614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447289" y="1680413"/>
            <a:ext cx="7520305" cy="40265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5080" indent="-320040">
              <a:lnSpc>
                <a:spcPct val="90000"/>
              </a:lnSpc>
              <a:spcBef>
                <a:spcPts val="490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Measuring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return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investment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(ROI)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automated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solutions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critical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factor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dirty="0">
                <a:latin typeface="Corbel"/>
                <a:cs typeface="Corbel"/>
              </a:rPr>
              <a:t>determining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just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how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cost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effective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given </a:t>
            </a:r>
            <a:r>
              <a:rPr sz="3200" dirty="0">
                <a:latin typeface="Corbel"/>
                <a:cs typeface="Corbel"/>
              </a:rPr>
              <a:t>application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system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actually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is</a:t>
            </a:r>
            <a:endParaRPr sz="3200">
              <a:latin typeface="Corbel"/>
              <a:cs typeface="Corbel"/>
            </a:endParaRPr>
          </a:p>
          <a:p>
            <a:pPr marL="332740" marR="63500" indent="-320040">
              <a:lnSpc>
                <a:spcPct val="90000"/>
              </a:lnSpc>
              <a:spcBef>
                <a:spcPts val="3454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spc="-10" dirty="0">
                <a:latin typeface="Corbel"/>
                <a:cs typeface="Corbel"/>
              </a:rPr>
              <a:t>Service-</a:t>
            </a:r>
            <a:r>
              <a:rPr sz="3200" dirty="0">
                <a:latin typeface="Corbel"/>
                <a:cs typeface="Corbel"/>
              </a:rPr>
              <a:t>oriented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computing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advocates</a:t>
            </a:r>
            <a:r>
              <a:rPr sz="3200" spc="-25" dirty="0">
                <a:latin typeface="Corbel"/>
                <a:cs typeface="Corbel"/>
              </a:rPr>
              <a:t> the </a:t>
            </a:r>
            <a:r>
              <a:rPr sz="3200" dirty="0">
                <a:latin typeface="Corbel"/>
                <a:cs typeface="Corbel"/>
              </a:rPr>
              <a:t>creation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agnostic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solution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logic—</a:t>
            </a:r>
            <a:r>
              <a:rPr sz="3200" spc="-10" dirty="0">
                <a:latin typeface="Corbel"/>
                <a:cs typeface="Corbel"/>
              </a:rPr>
              <a:t>logic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agnostic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any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purpose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therefore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useful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for multiple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purposes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816" y="289547"/>
            <a:ext cx="7133082" cy="4975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1642497"/>
            <a:ext cx="6917840" cy="510757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216" y="429768"/>
              <a:ext cx="7611618" cy="5585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23489" y="1652981"/>
            <a:ext cx="749109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spc="-10" dirty="0">
                <a:latin typeface="Corbel"/>
                <a:cs typeface="Corbel"/>
              </a:rPr>
              <a:t>Agility,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organizational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level,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refers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efficiency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which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organization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respond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change</a:t>
            </a:r>
            <a:endParaRPr sz="3200">
              <a:latin typeface="Corbel"/>
              <a:cs typeface="Corbel"/>
            </a:endParaRPr>
          </a:p>
          <a:p>
            <a:pPr marL="332740" marR="27305" indent="-320040">
              <a:lnSpc>
                <a:spcPct val="100000"/>
              </a:lnSpc>
              <a:spcBef>
                <a:spcPts val="384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Increasing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organizational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agility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very </a:t>
            </a:r>
            <a:r>
              <a:rPr sz="3200" dirty="0">
                <a:latin typeface="Corbel"/>
                <a:cs typeface="Corbel"/>
              </a:rPr>
              <a:t>attractive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corporations,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especially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those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private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sector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16" y="289547"/>
            <a:ext cx="4170426" cy="380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866" y="2071266"/>
            <a:ext cx="7252114" cy="44234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3039" y="1447799"/>
            <a:ext cx="787400" cy="5410200"/>
            <a:chOff x="1463039" y="1447799"/>
            <a:chExt cx="787400" cy="5410200"/>
          </a:xfrm>
        </p:grpSpPr>
        <p:sp>
          <p:nvSpPr>
            <p:cNvPr id="5" name="object 5"/>
            <p:cNvSpPr/>
            <p:nvPr/>
          </p:nvSpPr>
          <p:spPr>
            <a:xfrm>
              <a:off x="1523999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668524"/>
              <a:ext cx="787146" cy="29405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3788" y="409943"/>
              <a:ext cx="5133594" cy="614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0" y="1447799"/>
              <a:ext cx="533400" cy="5410200"/>
            </a:xfrm>
            <a:custGeom>
              <a:avLst/>
              <a:gdLst/>
              <a:ahLst/>
              <a:cxnLst/>
              <a:rect l="l" t="t" r="r" b="b"/>
              <a:pathLst>
                <a:path w="533400" h="5410200">
                  <a:moveTo>
                    <a:pt x="533400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533400" y="5410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668523"/>
              <a:ext cx="787146" cy="29405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33060" y="2907160"/>
            <a:ext cx="381000" cy="2496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Goals</a:t>
            </a:r>
            <a:r>
              <a:rPr sz="2800" b="1" i="1" spc="-20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dirty="0">
                <a:solidFill>
                  <a:srgbClr val="EAEAEA"/>
                </a:solidFill>
                <a:latin typeface="Corbel"/>
                <a:cs typeface="Corbel"/>
              </a:rPr>
              <a:t>&amp;</a:t>
            </a:r>
            <a:r>
              <a:rPr sz="2800" b="1" i="1" spc="-55" dirty="0">
                <a:solidFill>
                  <a:srgbClr val="EAEAEA"/>
                </a:solidFill>
                <a:latin typeface="Corbel"/>
                <a:cs typeface="Corbel"/>
              </a:rPr>
              <a:t> </a:t>
            </a:r>
            <a:r>
              <a:rPr sz="2800" b="1" i="1" spc="-10" dirty="0">
                <a:solidFill>
                  <a:srgbClr val="EAEAEA"/>
                </a:solidFill>
                <a:latin typeface="Corbel"/>
                <a:cs typeface="Corbel"/>
              </a:rPr>
              <a:t>benefits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523489" y="1680413"/>
            <a:ext cx="7260590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58419" indent="-320040">
              <a:lnSpc>
                <a:spcPct val="90000"/>
              </a:lnSpc>
              <a:spcBef>
                <a:spcPts val="490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Consistently applying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service-orientation </a:t>
            </a:r>
            <a:r>
              <a:rPr sz="3200" dirty="0">
                <a:latin typeface="Corbel"/>
                <a:cs typeface="Corbel"/>
              </a:rPr>
              <a:t>results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enterprise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reduced </a:t>
            </a:r>
            <a:r>
              <a:rPr sz="3200" dirty="0">
                <a:latin typeface="Corbel"/>
                <a:cs typeface="Corbel"/>
              </a:rPr>
              <a:t>waste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redundancy,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reduced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size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operational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cost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reduced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overhead </a:t>
            </a:r>
            <a:r>
              <a:rPr sz="3200" dirty="0">
                <a:latin typeface="Corbel"/>
                <a:cs typeface="Corbel"/>
              </a:rPr>
              <a:t>associated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governance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spc="-10" dirty="0">
                <a:latin typeface="Corbel"/>
                <a:cs typeface="Corbel"/>
              </a:rPr>
              <a:t>evolution</a:t>
            </a:r>
            <a:endParaRPr sz="3200">
              <a:latin typeface="Corbel"/>
              <a:cs typeface="Corbel"/>
            </a:endParaRPr>
          </a:p>
          <a:p>
            <a:pPr marL="332740" marR="5080" indent="-320040">
              <a:lnSpc>
                <a:spcPct val="90000"/>
              </a:lnSpc>
              <a:spcBef>
                <a:spcPts val="3454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An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enterprise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benefit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organization </a:t>
            </a:r>
            <a:r>
              <a:rPr sz="3200" dirty="0">
                <a:latin typeface="Corbel"/>
                <a:cs typeface="Corbel"/>
              </a:rPr>
              <a:t>through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dramatic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increases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efficiency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cost-</a:t>
            </a:r>
            <a:r>
              <a:rPr sz="3200" spc="-10" dirty="0">
                <a:latin typeface="Corbel"/>
                <a:cs typeface="Corbel"/>
              </a:rPr>
              <a:t>effectiveness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272783"/>
            <a:ext cx="8897874" cy="1122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7732" y="1775460"/>
            <a:ext cx="3744467" cy="46253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07794" y="1930349"/>
            <a:ext cx="346075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Microsoft Sans Serif"/>
                <a:cs typeface="Microsoft Sans Serif"/>
              </a:rPr>
              <a:t>A</a:t>
            </a:r>
            <a:r>
              <a:rPr sz="2200" spc="-1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service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provider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can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in </a:t>
            </a:r>
            <a:r>
              <a:rPr sz="2200" dirty="0">
                <a:latin typeface="Microsoft Sans Serif"/>
                <a:cs typeface="Microsoft Sans Serif"/>
              </a:rPr>
              <a:t>a Cloud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or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not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in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 </a:t>
            </a:r>
            <a:r>
              <a:rPr sz="2200" spc="-10" dirty="0">
                <a:latin typeface="Microsoft Sans Serif"/>
                <a:cs typeface="Microsoft Sans Serif"/>
              </a:rPr>
              <a:t>Cloud </a:t>
            </a:r>
            <a:r>
              <a:rPr sz="2200" dirty="0">
                <a:latin typeface="Microsoft Sans Serif"/>
                <a:cs typeface="Microsoft Sans Serif"/>
              </a:rPr>
              <a:t>and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service-oriented </a:t>
            </a:r>
            <a:r>
              <a:rPr sz="2200" dirty="0">
                <a:latin typeface="Microsoft Sans Serif"/>
                <a:cs typeface="Microsoft Sans Serif"/>
              </a:rPr>
              <a:t>architecture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(SAO)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can </a:t>
            </a:r>
            <a:r>
              <a:rPr sz="2200" dirty="0">
                <a:latin typeface="Microsoft Sans Serif"/>
                <a:cs typeface="Microsoft Sans Serif"/>
              </a:rPr>
              <a:t>involve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any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combination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of </a:t>
            </a:r>
            <a:r>
              <a:rPr sz="2200" dirty="0">
                <a:latin typeface="Microsoft Sans Serif"/>
                <a:cs typeface="Microsoft Sans Serif"/>
              </a:rPr>
              <a:t>Clouds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and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Non-</a:t>
            </a:r>
            <a:r>
              <a:rPr sz="2200" dirty="0">
                <a:latin typeface="Microsoft Sans Serif"/>
                <a:cs typeface="Microsoft Sans Serif"/>
              </a:rPr>
              <a:t>Clouds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as </a:t>
            </a:r>
            <a:r>
              <a:rPr sz="2200" dirty="0">
                <a:latin typeface="Microsoft Sans Serif"/>
                <a:cs typeface="Microsoft Sans Serif"/>
              </a:rPr>
              <a:t>is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illustrated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in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the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figure.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187" y="559282"/>
            <a:ext cx="2408682" cy="4229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2489" y="1827733"/>
            <a:ext cx="781494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33350" indent="-320040">
              <a:lnSpc>
                <a:spcPct val="100000"/>
              </a:lnSpc>
              <a:spcBef>
                <a:spcPts val="105"/>
              </a:spcBef>
              <a:buFont typeface="Corbel"/>
              <a:buAutoNum type="arabicPlain"/>
              <a:tabLst>
                <a:tab pos="332740" algn="l"/>
                <a:tab pos="807720" algn="l"/>
              </a:tabLst>
            </a:pPr>
            <a:r>
              <a:rPr sz="3200" i="1" dirty="0">
                <a:latin typeface="Corbel"/>
                <a:cs typeface="Corbel"/>
              </a:rPr>
              <a:t>	SOA:</a:t>
            </a:r>
            <a:r>
              <a:rPr sz="3200" i="1" spc="-15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Principles</a:t>
            </a:r>
            <a:r>
              <a:rPr sz="3200" i="1" spc="-5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of</a:t>
            </a:r>
            <a:r>
              <a:rPr sz="3200" i="1" spc="-130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Service</a:t>
            </a:r>
            <a:r>
              <a:rPr sz="3200" i="1" spc="-15" dirty="0">
                <a:latin typeface="Corbel"/>
                <a:cs typeface="Corbel"/>
              </a:rPr>
              <a:t> </a:t>
            </a:r>
            <a:r>
              <a:rPr sz="3200" i="1" spc="-25" dirty="0">
                <a:latin typeface="Corbel"/>
                <a:cs typeface="Corbel"/>
              </a:rPr>
              <a:t>Design</a:t>
            </a:r>
            <a:r>
              <a:rPr sz="3200" spc="-25" dirty="0">
                <a:latin typeface="Corbel"/>
                <a:cs typeface="Corbel"/>
              </a:rPr>
              <a:t>,</a:t>
            </a:r>
            <a:r>
              <a:rPr sz="3200" spc="-204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Thomas </a:t>
            </a:r>
            <a:r>
              <a:rPr sz="3200" dirty="0">
                <a:latin typeface="Corbel"/>
                <a:cs typeface="Corbel"/>
              </a:rPr>
              <a:t>Erl,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Prentice</a:t>
            </a:r>
            <a:r>
              <a:rPr sz="3200" spc="-20" dirty="0">
                <a:latin typeface="Corbel"/>
                <a:cs typeface="Corbel"/>
              </a:rPr>
              <a:t> Hall</a:t>
            </a:r>
            <a:endParaRPr sz="3200">
              <a:latin typeface="Corbel"/>
              <a:cs typeface="Corbel"/>
            </a:endParaRPr>
          </a:p>
          <a:p>
            <a:pPr marL="807720" indent="-795020">
              <a:lnSpc>
                <a:spcPct val="100000"/>
              </a:lnSpc>
              <a:buFont typeface="Corbel"/>
              <a:buAutoNum type="arabicPlain"/>
              <a:tabLst>
                <a:tab pos="807720" algn="l"/>
              </a:tabLst>
            </a:pPr>
            <a:r>
              <a:rPr sz="3200" i="1" dirty="0">
                <a:latin typeface="Corbel"/>
                <a:cs typeface="Corbel"/>
              </a:rPr>
              <a:t>Introduction</a:t>
            </a:r>
            <a:r>
              <a:rPr sz="3200" i="1" spc="-5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to</a:t>
            </a:r>
            <a:r>
              <a:rPr sz="3200" i="1" spc="-150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Service</a:t>
            </a:r>
            <a:r>
              <a:rPr sz="3200" i="1" spc="-20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oriented</a:t>
            </a:r>
            <a:r>
              <a:rPr sz="3200" i="1" spc="-15" dirty="0">
                <a:latin typeface="Corbel"/>
                <a:cs typeface="Corbel"/>
              </a:rPr>
              <a:t> </a:t>
            </a:r>
            <a:r>
              <a:rPr sz="3200" i="1" spc="-10" dirty="0">
                <a:latin typeface="Corbel"/>
                <a:cs typeface="Corbel"/>
              </a:rPr>
              <a:t>computing</a:t>
            </a:r>
            <a:r>
              <a:rPr sz="3200" spc="-10" dirty="0">
                <a:latin typeface="Corbel"/>
                <a:cs typeface="Corbel"/>
              </a:rPr>
              <a:t>,</a:t>
            </a:r>
            <a:endParaRPr sz="3200">
              <a:latin typeface="Corbel"/>
              <a:cs typeface="Corbel"/>
            </a:endParaRPr>
          </a:p>
          <a:p>
            <a:pPr marL="332740">
              <a:lnSpc>
                <a:spcPct val="100000"/>
              </a:lnSpc>
            </a:pPr>
            <a:r>
              <a:rPr sz="3200" spc="-145" dirty="0">
                <a:latin typeface="Corbel"/>
                <a:cs typeface="Corbel"/>
              </a:rPr>
              <a:t>W.T.Tsai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&amp;</a:t>
            </a:r>
            <a:r>
              <a:rPr sz="3200" spc="-3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Yinong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Chen</a:t>
            </a:r>
            <a:endParaRPr sz="3200">
              <a:latin typeface="Corbel"/>
              <a:cs typeface="Corbel"/>
            </a:endParaRPr>
          </a:p>
          <a:p>
            <a:pPr marL="332740" marR="45085" indent="-320040">
              <a:lnSpc>
                <a:spcPct val="100000"/>
              </a:lnSpc>
              <a:spcBef>
                <a:spcPts val="5"/>
              </a:spcBef>
              <a:tabLst>
                <a:tab pos="807720" algn="l"/>
              </a:tabLst>
            </a:pPr>
            <a:r>
              <a:rPr sz="3200" spc="-25" dirty="0">
                <a:latin typeface="Corbel"/>
                <a:cs typeface="Corbel"/>
              </a:rPr>
              <a:t>[3]</a:t>
            </a:r>
            <a:r>
              <a:rPr sz="3200" dirty="0">
                <a:latin typeface="Corbel"/>
                <a:cs typeface="Corbel"/>
              </a:rPr>
              <a:t>	</a:t>
            </a:r>
            <a:r>
              <a:rPr sz="3200" i="1" dirty="0">
                <a:latin typeface="Corbel"/>
                <a:cs typeface="Corbel"/>
              </a:rPr>
              <a:t>Service</a:t>
            </a:r>
            <a:r>
              <a:rPr sz="3200" i="1" spc="-35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oriented</a:t>
            </a:r>
            <a:r>
              <a:rPr sz="3200" i="1" spc="-35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computing:</a:t>
            </a:r>
            <a:r>
              <a:rPr sz="3200" i="1" spc="-20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Key</a:t>
            </a:r>
            <a:r>
              <a:rPr sz="3200" i="1" spc="-15" dirty="0">
                <a:latin typeface="Corbel"/>
                <a:cs typeface="Corbel"/>
              </a:rPr>
              <a:t> </a:t>
            </a:r>
            <a:r>
              <a:rPr sz="3200" i="1" spc="-10" dirty="0">
                <a:latin typeface="Corbel"/>
                <a:cs typeface="Corbel"/>
              </a:rPr>
              <a:t>concepts </a:t>
            </a:r>
            <a:r>
              <a:rPr sz="3200" i="1" dirty="0">
                <a:latin typeface="Corbel"/>
                <a:cs typeface="Corbel"/>
              </a:rPr>
              <a:t>and</a:t>
            </a:r>
            <a:r>
              <a:rPr sz="3200" i="1" spc="-25" dirty="0">
                <a:latin typeface="Corbel"/>
                <a:cs typeface="Corbel"/>
              </a:rPr>
              <a:t> </a:t>
            </a:r>
            <a:r>
              <a:rPr sz="3200" i="1" dirty="0">
                <a:latin typeface="Corbel"/>
                <a:cs typeface="Corbel"/>
              </a:rPr>
              <a:t>principles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Michael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N.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Huhns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&amp;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Munindar P.Singh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2" y="565365"/>
            <a:ext cx="1110234" cy="4168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636" y="1827733"/>
            <a:ext cx="107454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Cambria"/>
              <a:buChar char="◾"/>
              <a:tabLst>
                <a:tab pos="332105" algn="l"/>
              </a:tabLst>
            </a:pPr>
            <a:r>
              <a:rPr sz="3200" dirty="0">
                <a:latin typeface="Corbel"/>
                <a:cs typeface="Corbel"/>
              </a:rPr>
              <a:t>Clarify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difference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between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Restful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SOAP</a:t>
            </a:r>
            <a:r>
              <a:rPr sz="3200" spc="-170" dirty="0">
                <a:latin typeface="Corbel"/>
                <a:cs typeface="Corbel"/>
              </a:rPr>
              <a:t> </a:t>
            </a:r>
            <a:r>
              <a:rPr sz="3200" spc="-35" dirty="0">
                <a:latin typeface="Corbel"/>
                <a:cs typeface="Corbel"/>
              </a:rPr>
              <a:t>Web</a:t>
            </a:r>
            <a:r>
              <a:rPr sz="3200" spc="-9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Services </a:t>
            </a:r>
            <a:r>
              <a:rPr sz="3200" dirty="0">
                <a:latin typeface="Corbel"/>
                <a:cs typeface="Corbel"/>
              </a:rPr>
              <a:t>using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examples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47" y="565365"/>
            <a:ext cx="4709922" cy="4168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8238" y="3171266"/>
            <a:ext cx="5492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orbel"/>
                <a:cs typeface="Corbel"/>
              </a:rPr>
              <a:t>Thanks</a:t>
            </a:r>
            <a:r>
              <a:rPr sz="4000" spc="-85" dirty="0">
                <a:latin typeface="Corbel"/>
                <a:cs typeface="Corbel"/>
              </a:rPr>
              <a:t> </a:t>
            </a:r>
            <a:r>
              <a:rPr sz="4000" dirty="0">
                <a:latin typeface="Corbel"/>
                <a:cs typeface="Corbel"/>
              </a:rPr>
              <a:t>for</a:t>
            </a:r>
            <a:r>
              <a:rPr sz="4000" spc="-95" dirty="0">
                <a:latin typeface="Corbel"/>
                <a:cs typeface="Corbel"/>
              </a:rPr>
              <a:t> </a:t>
            </a:r>
            <a:r>
              <a:rPr sz="4000" dirty="0">
                <a:latin typeface="Corbel"/>
                <a:cs typeface="Corbel"/>
              </a:rPr>
              <a:t>your</a:t>
            </a:r>
            <a:r>
              <a:rPr sz="4000" spc="-95" dirty="0">
                <a:latin typeface="Corbel"/>
                <a:cs typeface="Corbel"/>
              </a:rPr>
              <a:t> </a:t>
            </a:r>
            <a:r>
              <a:rPr sz="4000" spc="-10" dirty="0">
                <a:latin typeface="Corbel"/>
                <a:cs typeface="Corbel"/>
              </a:rPr>
              <a:t>attention!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610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32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 </a:t>
            </a:r>
            <a:r>
              <a:rPr spc="-10" dirty="0"/>
              <a:t>Infrastructure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385310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blend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virtualization </a:t>
            </a:r>
            <a:r>
              <a:rPr sz="2800" dirty="0">
                <a:latin typeface="Calibri"/>
                <a:cs typeface="Calibri"/>
              </a:rPr>
              <a:t>technologies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virtual </a:t>
            </a:r>
            <a:r>
              <a:rPr sz="2800" spc="-20" dirty="0">
                <a:latin typeface="Calibri"/>
                <a:cs typeface="Calibri"/>
              </a:rPr>
              <a:t>infrastructure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provides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layer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dirty="0">
                <a:latin typeface="Calibri"/>
                <a:cs typeface="Calibri"/>
              </a:rPr>
              <a:t>computing,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storage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networking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applications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running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it.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8787" y="1507236"/>
            <a:ext cx="6636530" cy="4313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Operating</a:t>
            </a:r>
            <a:r>
              <a:rPr spc="-55" dirty="0"/>
              <a:t> </a:t>
            </a:r>
            <a:r>
              <a:rPr spc="-45" dirty="0"/>
              <a:t>System-</a:t>
            </a:r>
            <a:r>
              <a:rPr dirty="0"/>
              <a:t>Based</a:t>
            </a:r>
            <a:r>
              <a:rPr spc="-95" dirty="0"/>
              <a:t> </a:t>
            </a:r>
            <a:r>
              <a:rPr spc="-10" dirty="0"/>
              <a:t>Virtualization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6711950" cy="38265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392430" indent="-229235">
              <a:lnSpc>
                <a:spcPct val="70000"/>
              </a:lnSpc>
              <a:spcBef>
                <a:spcPts val="8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Operating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virtualization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technology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allows </a:t>
            </a:r>
            <a:r>
              <a:rPr sz="2000" b="1" dirty="0">
                <a:latin typeface="Calibri"/>
                <a:cs typeface="Calibri"/>
              </a:rPr>
              <a:t>multiple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operating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systems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concurrently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single </a:t>
            </a:r>
            <a:r>
              <a:rPr sz="2000" b="1" dirty="0">
                <a:latin typeface="Calibri"/>
                <a:cs typeface="Calibri"/>
              </a:rPr>
              <a:t>physical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machine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marR="187325" indent="-229235">
              <a:lnSpc>
                <a:spcPct val="70100"/>
              </a:lnSpc>
              <a:spcBef>
                <a:spcPts val="9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virtualized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running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dedicated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isolated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virtualized instances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underlying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physical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hardware.</a:t>
            </a:r>
            <a:endParaRPr sz="2000">
              <a:latin typeface="Calibri"/>
              <a:cs typeface="Calibri"/>
            </a:endParaRPr>
          </a:p>
          <a:p>
            <a:pPr marL="241300" marR="40005" indent="-229235">
              <a:lnSpc>
                <a:spcPct val="70000"/>
              </a:lnSpc>
              <a:spcBef>
                <a:spcPts val="10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Operating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system-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virtualization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involves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installing </a:t>
            </a:r>
            <a:r>
              <a:rPr sz="2000" b="1" dirty="0">
                <a:latin typeface="Calibri"/>
                <a:cs typeface="Calibri"/>
              </a:rPr>
              <a:t>virtualization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software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existing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operating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system, </a:t>
            </a:r>
            <a:r>
              <a:rPr sz="2000" dirty="0">
                <a:latin typeface="Calibri"/>
                <a:cs typeface="Calibri"/>
              </a:rPr>
              <a:t>known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host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operating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system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Example: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installs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virtualization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software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Windows workstation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servers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(Vmware, VirtualBox).</a:t>
            </a:r>
            <a:endParaRPr sz="2000">
              <a:latin typeface="Calibri"/>
              <a:cs typeface="Calibri"/>
            </a:endParaRPr>
          </a:p>
          <a:p>
            <a:pPr marL="241300" marR="702945" indent="-229235">
              <a:lnSpc>
                <a:spcPct val="7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Figure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illustrate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layers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operating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system-</a:t>
            </a:r>
            <a:r>
              <a:rPr sz="2000" spc="-10" dirty="0">
                <a:latin typeface="Calibri"/>
                <a:cs typeface="Calibri"/>
              </a:rPr>
              <a:t>based virtualization,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installed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host </a:t>
            </a:r>
            <a:r>
              <a:rPr sz="2000" dirty="0">
                <a:latin typeface="Calibri"/>
                <a:cs typeface="Calibri"/>
              </a:rPr>
              <a:t>operating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machines.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8889" y="1757571"/>
            <a:ext cx="4491977" cy="3722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22535" cy="4050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Server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Consolidation: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300"/>
              </a:lnSpc>
              <a:spcBef>
                <a:spcPts val="53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Reduce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running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instances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physical server.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825"/>
              </a:lnSpc>
              <a:buFont typeface="Microsoft Sans Serif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Improve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resource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utilization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efficiency.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325"/>
              </a:lnSpc>
              <a:spcBef>
                <a:spcPts val="3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Isolation:</a:t>
            </a:r>
            <a:endParaRPr sz="2800">
              <a:latin typeface="Calibri"/>
              <a:cs typeface="Calibri"/>
            </a:endParaRPr>
          </a:p>
          <a:p>
            <a:pPr marL="698500" marR="240665" lvl="1" indent="-228600">
              <a:lnSpc>
                <a:spcPts val="2300"/>
              </a:lnSpc>
              <a:spcBef>
                <a:spcPts val="52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Enhanced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security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stability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isolating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environments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other.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835"/>
              </a:lnSpc>
              <a:buFont typeface="Microsoft Sans Serif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Fault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tolerance: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instance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affect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329"/>
              </a:lnSpc>
              <a:spcBef>
                <a:spcPts val="3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Resource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Management:</a:t>
            </a:r>
            <a:endParaRPr sz="2800">
              <a:latin typeface="Calibri"/>
              <a:cs typeface="Calibri"/>
            </a:endParaRPr>
          </a:p>
          <a:p>
            <a:pPr marL="698500" marR="89535" lvl="1" indent="-228600">
              <a:lnSpc>
                <a:spcPts val="2300"/>
              </a:lnSpc>
              <a:spcBef>
                <a:spcPts val="53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Dynamic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allocation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reallocation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resources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CPU,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memory,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storage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virtualized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instances.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Challenges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pc="-10" dirty="0"/>
              <a:t>Performance</a:t>
            </a:r>
            <a:r>
              <a:rPr spc="-125" dirty="0"/>
              <a:t> </a:t>
            </a:r>
            <a:r>
              <a:rPr spc="-10" dirty="0"/>
              <a:t>Overhead: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Full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virtualization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introduce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overhead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emulation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dirty="0"/>
              <a:t>Security</a:t>
            </a:r>
            <a:r>
              <a:rPr spc="-65" dirty="0"/>
              <a:t> </a:t>
            </a:r>
            <a:r>
              <a:rPr spc="-10" dirty="0"/>
              <a:t>Concerns:</a:t>
            </a:r>
          </a:p>
          <a:p>
            <a:pPr marL="698500" marR="84455" lvl="1" indent="-228600">
              <a:lnSpc>
                <a:spcPts val="2590"/>
              </a:lnSpc>
              <a:spcBef>
                <a:spcPts val="57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Hypervisor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vulnerabilities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could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potentially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expose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virtualized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instances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security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threats.</a:t>
            </a:r>
            <a:endParaRPr sz="2400" dirty="0">
              <a:latin typeface="Calibri"/>
              <a:cs typeface="Calibri"/>
            </a:endParaRPr>
          </a:p>
          <a:p>
            <a:pPr marL="698500" marR="165735" lvl="1" indent="-228600">
              <a:lnSpc>
                <a:spcPts val="2590"/>
              </a:lnSpc>
              <a:spcBef>
                <a:spcPts val="509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Proper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security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isolation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techniques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necessary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mitigate risks.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pc="-10" dirty="0"/>
              <a:t>Licensing:</a:t>
            </a:r>
          </a:p>
          <a:p>
            <a:pPr marL="698500" marR="5080" lvl="1" indent="-228600">
              <a:lnSpc>
                <a:spcPts val="2590"/>
              </a:lnSpc>
              <a:spcBef>
                <a:spcPts val="57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Licensing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considerations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virtualization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software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guest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OS </a:t>
            </a:r>
            <a:r>
              <a:rPr sz="2400" spc="-10" dirty="0">
                <a:latin typeface="Calibri"/>
                <a:cs typeface="Calibri"/>
              </a:rPr>
              <a:t>instances.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</TotalTime>
  <Words>2577</Words>
  <Application>Microsoft Macintosh PowerPoint</Application>
  <PresentationFormat>Widescreen</PresentationFormat>
  <Paragraphs>313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Corbel</vt:lpstr>
      <vt:lpstr>Microsoft Sans Serif</vt:lpstr>
      <vt:lpstr>Times New Roman</vt:lpstr>
      <vt:lpstr>Wingdings</vt:lpstr>
      <vt:lpstr>Office Theme</vt:lpstr>
      <vt:lpstr>Weeks 7 and 8  Cloud Enabling Technologies</vt:lpstr>
      <vt:lpstr>Cloud Enabling Technology</vt:lpstr>
      <vt:lpstr>Overview of Data Center Technology</vt:lpstr>
      <vt:lpstr>Key Technologies in Data Centers</vt:lpstr>
      <vt:lpstr>Virtualization</vt:lpstr>
      <vt:lpstr>Virtual Infrastructure</vt:lpstr>
      <vt:lpstr>Operating System-Based Virtualization</vt:lpstr>
      <vt:lpstr>Benefits</vt:lpstr>
      <vt:lpstr>Challenges</vt:lpstr>
      <vt:lpstr>Hardware-Based Virtualization</vt:lpstr>
      <vt:lpstr>Hypervisor Functionality</vt:lpstr>
      <vt:lpstr>Benefits/Challenges</vt:lpstr>
      <vt:lpstr>Application Virtualization</vt:lpstr>
      <vt:lpstr>Some 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Enabling Technologies</dc:title>
  <dc:creator>AST</dc:creator>
  <cp:lastModifiedBy>rafiullah khan</cp:lastModifiedBy>
  <cp:revision>3</cp:revision>
  <dcterms:created xsi:type="dcterms:W3CDTF">2026-01-01T11:41:28Z</dcterms:created>
  <dcterms:modified xsi:type="dcterms:W3CDTF">2026-04-08T11:19:33Z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2026-01-01T00:00:00Z</vt:filetime>
  </property>
  <property fmtid="{D5CDD505-2E9C-101B-9397-08002B2CF9AE}" pid="5" name="Producer">
    <vt:lpwstr>Microsoft® PowerPoint® 2016</vt:lpwstr>
  </property>
</Properties>
</file>